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66" r:id="rId5"/>
    <p:sldId id="256" r:id="rId6"/>
    <p:sldId id="259" r:id="rId7"/>
    <p:sldId id="260" r:id="rId8"/>
    <p:sldId id="257" r:id="rId9"/>
    <p:sldId id="263" r:id="rId10"/>
    <p:sldId id="258" r:id="rId11"/>
    <p:sldId id="261" r:id="rId12"/>
    <p:sldId id="262" r:id="rId13"/>
    <p:sldId id="271" r:id="rId14"/>
    <p:sldId id="272" r:id="rId15"/>
    <p:sldId id="273" r:id="rId16"/>
    <p:sldId id="274" r:id="rId17"/>
    <p:sldId id="264" r:id="rId18"/>
    <p:sldId id="26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Cox" userId="6f90309c-9dcc-4a13-948a-2d65e83c1ec0" providerId="ADAL" clId="{2C807568-00F2-4AFF-9CCB-A69CA575404B}"/>
    <pc:docChg chg="delSld">
      <pc:chgData name="Sarah Cox" userId="6f90309c-9dcc-4a13-948a-2d65e83c1ec0" providerId="ADAL" clId="{2C807568-00F2-4AFF-9CCB-A69CA575404B}" dt="2024-09-26T07:09:00.979" v="3" actId="2696"/>
      <pc:docMkLst>
        <pc:docMk/>
      </pc:docMkLst>
      <pc:sldChg chg="del">
        <pc:chgData name="Sarah Cox" userId="6f90309c-9dcc-4a13-948a-2d65e83c1ec0" providerId="ADAL" clId="{2C807568-00F2-4AFF-9CCB-A69CA575404B}" dt="2024-09-26T07:09:00.945" v="0" actId="2696"/>
        <pc:sldMkLst>
          <pc:docMk/>
          <pc:sldMk cId="2077412627" sldId="267"/>
        </pc:sldMkLst>
      </pc:sldChg>
      <pc:sldChg chg="del">
        <pc:chgData name="Sarah Cox" userId="6f90309c-9dcc-4a13-948a-2d65e83c1ec0" providerId="ADAL" clId="{2C807568-00F2-4AFF-9CCB-A69CA575404B}" dt="2024-09-26T07:09:00.962" v="1" actId="2696"/>
        <pc:sldMkLst>
          <pc:docMk/>
          <pc:sldMk cId="1765766523" sldId="268"/>
        </pc:sldMkLst>
      </pc:sldChg>
      <pc:sldChg chg="del">
        <pc:chgData name="Sarah Cox" userId="6f90309c-9dcc-4a13-948a-2d65e83c1ec0" providerId="ADAL" clId="{2C807568-00F2-4AFF-9CCB-A69CA575404B}" dt="2024-09-26T07:09:00.962" v="2" actId="2696"/>
        <pc:sldMkLst>
          <pc:docMk/>
          <pc:sldMk cId="3339865201" sldId="269"/>
        </pc:sldMkLst>
      </pc:sldChg>
      <pc:sldChg chg="del">
        <pc:chgData name="Sarah Cox" userId="6f90309c-9dcc-4a13-948a-2d65e83c1ec0" providerId="ADAL" clId="{2C807568-00F2-4AFF-9CCB-A69CA575404B}" dt="2024-09-26T07:09:00.979" v="3" actId="2696"/>
        <pc:sldMkLst>
          <pc:docMk/>
          <pc:sldMk cId="2991192046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9/26/2024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bot.com/" TargetMode="External"/><Relationship Id="rId2" Type="http://schemas.openxmlformats.org/officeDocument/2006/relationships/hyperlink" Target="http://www.topmarks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itthebutton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F90E7-B8E3-4D7B-B599-60DF25D5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NTPreCursivefk" panose="03000400000000000000" pitchFamily="66" charset="0"/>
              </a:rPr>
              <a:t>Greythorn Primary School</a:t>
            </a:r>
            <a:br>
              <a:rPr lang="en-GB" b="1" dirty="0">
                <a:latin typeface="NTPreCursivefk" panose="03000400000000000000" pitchFamily="66" charset="0"/>
              </a:rPr>
            </a:br>
            <a:r>
              <a:rPr lang="en-GB" b="1" dirty="0">
                <a:latin typeface="NTPreCursivefk" panose="03000400000000000000" pitchFamily="66" charset="0"/>
              </a:rPr>
              <a:t>KS1 Maths Presentation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BA0C119-5731-4498-A2A4-C3FF60B5A6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553" y="2088135"/>
            <a:ext cx="5487874" cy="2169835"/>
          </a:xfrm>
          <a:prstGeom prst="rect">
            <a:avLst/>
          </a:prstGeom>
        </p:spPr>
      </p:pic>
      <p:pic>
        <p:nvPicPr>
          <p:cNvPr id="4" name="Picture 3" descr="\\vhost01\Staff\sarah.cox\Greythorn_primary_logo_full_colour_final 2016.png">
            <a:extLst>
              <a:ext uri="{FF2B5EF4-FFF2-40B4-BE49-F238E27FC236}">
                <a16:creationId xmlns:a16="http://schemas.microsoft.com/office/drawing/2014/main" id="{B117F941-AECE-48B6-B77B-F4C7AFA7B9A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936" y="114935"/>
            <a:ext cx="885825" cy="989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ECA3EC-F199-4F04-8B03-C07368349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071" y="2425065"/>
            <a:ext cx="5201376" cy="12003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B03C72-9F11-4A4E-9CBB-A7C700E1A2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0663" y="4442444"/>
            <a:ext cx="5074097" cy="230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26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6B9CEE-6161-4AE0-B490-0A63399EC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76" y="445701"/>
            <a:ext cx="8441976" cy="5724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54F261-2B80-437F-A8C1-F4D0388CF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9986" y="192225"/>
            <a:ext cx="1075388" cy="145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2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6E631E-AE01-4A5B-B07B-3EE782456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226" y="665826"/>
            <a:ext cx="8421761" cy="516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F114D0-B5A4-4529-BF00-7972950D0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8931" y="277388"/>
            <a:ext cx="1297843" cy="132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5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D970F7-50AF-4B05-AF6B-A450CEC03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52" y="1495416"/>
            <a:ext cx="4944719" cy="30321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BBCCA2-D68B-462F-9672-4AAEBBEA7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124" y="1495416"/>
            <a:ext cx="5408432" cy="3424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600142-F171-4F54-B344-470CD9CA1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2343" y="112326"/>
            <a:ext cx="1075388" cy="145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88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C8946C-CAFD-4DDB-B429-4B87D566B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3" y="0"/>
            <a:ext cx="5835158" cy="41751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74FC48-EFA1-45FB-BFC7-57FDA3DBF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75172"/>
            <a:ext cx="5835158" cy="41070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946B64-F664-44FB-960A-5AFA59474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1216" y="175729"/>
            <a:ext cx="1339941" cy="154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07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D1ED3-CF17-467F-83CD-3A6395055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NTPreCursivefk" panose="03000400000000000000" pitchFamily="66" charset="0"/>
              </a:rPr>
              <a:t>How to encourage your child.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15B32-5F1A-4809-93CD-20F14971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0476"/>
            <a:ext cx="8596668" cy="3880773"/>
          </a:xfrm>
        </p:spPr>
        <p:txBody>
          <a:bodyPr>
            <a:noAutofit/>
          </a:bodyPr>
          <a:lstStyle/>
          <a:p>
            <a:r>
              <a:rPr lang="en-GB" sz="2400" dirty="0">
                <a:latin typeface="NTPreCursivefk" panose="03000400000000000000" pitchFamily="66" charset="0"/>
              </a:rPr>
              <a:t>The best thing that parents and carers can do for children is to have a </a:t>
            </a:r>
            <a:r>
              <a:rPr lang="en-GB" sz="2400" b="1" dirty="0">
                <a:latin typeface="NTPreCursivefk" panose="03000400000000000000" pitchFamily="66" charset="0"/>
              </a:rPr>
              <a:t>positive attitude </a:t>
            </a:r>
            <a:r>
              <a:rPr lang="en-GB" sz="2400" dirty="0">
                <a:latin typeface="NTPreCursivefk" panose="03000400000000000000" pitchFamily="66" charset="0"/>
              </a:rPr>
              <a:t>towards maths.  Please don't say things like "I can’t do maths" or "I hated maths at school"; your child might start to think like that themselves.</a:t>
            </a:r>
          </a:p>
          <a:p>
            <a:endParaRPr lang="en-GB" sz="2400" dirty="0">
              <a:latin typeface="NTPreCursivefk" panose="03000400000000000000" pitchFamily="66" charset="0"/>
            </a:endParaRPr>
          </a:p>
          <a:p>
            <a:r>
              <a:rPr lang="en-GB" sz="2400" b="1" dirty="0">
                <a:latin typeface="NTPreCursivefk" panose="03000400000000000000" pitchFamily="66" charset="0"/>
              </a:rPr>
              <a:t>Point out the maths in everyday life.</a:t>
            </a:r>
            <a:r>
              <a:rPr lang="en-GB" sz="2400" dirty="0">
                <a:latin typeface="NTPreCursivefk" panose="03000400000000000000" pitchFamily="66" charset="0"/>
              </a:rPr>
              <a:t> Include your child in activities involving maths such as using money, cooking and travelling.</a:t>
            </a:r>
          </a:p>
          <a:p>
            <a:endParaRPr lang="en-GB" sz="2400" dirty="0">
              <a:latin typeface="NTPreCursivefk" panose="03000400000000000000" pitchFamily="66" charset="0"/>
            </a:endParaRPr>
          </a:p>
          <a:p>
            <a:r>
              <a:rPr lang="en-GB" sz="2400" b="1" dirty="0">
                <a:latin typeface="NTPreCursivefk" panose="03000400000000000000" pitchFamily="66" charset="0"/>
              </a:rPr>
              <a:t>Praise your child for effort rather than talent </a:t>
            </a:r>
            <a:r>
              <a:rPr lang="en-GB" sz="2400" dirty="0">
                <a:latin typeface="NTPreCursivefk" panose="03000400000000000000" pitchFamily="66" charset="0"/>
              </a:rPr>
              <a:t>- this shows them that by working hard they can always improve</a:t>
            </a:r>
          </a:p>
          <a:p>
            <a:pPr marL="0" indent="0">
              <a:buNone/>
            </a:pPr>
            <a:endParaRPr lang="en-GB" sz="2400" dirty="0">
              <a:latin typeface="NTPreCursivefk" panose="03000400000000000000" pitchFamily="66" charset="0"/>
            </a:endParaRPr>
          </a:p>
          <a:p>
            <a:r>
              <a:rPr lang="en-GB" sz="2400" b="1" dirty="0">
                <a:latin typeface="NTPreCursivefk" panose="03000400000000000000" pitchFamily="66" charset="0"/>
              </a:rPr>
              <a:t>Help your child to learn their Number Facts</a:t>
            </a:r>
          </a:p>
        </p:txBody>
      </p:sp>
    </p:spTree>
    <p:extLst>
      <p:ext uri="{BB962C8B-B14F-4D97-AF65-F5344CB8AC3E}">
        <p14:creationId xmlns:p14="http://schemas.microsoft.com/office/powerpoint/2010/main" val="2990952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11370-C41F-40C4-8F51-5385C66ED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Parent Resources- free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FCF66-982C-4AD0-BD58-EA4D271FA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Top Marks </a:t>
            </a:r>
            <a:r>
              <a:rPr lang="en-GB" dirty="0">
                <a:hlinkClick r:id="rId2"/>
              </a:rPr>
              <a:t>www.topmarks.co.uk</a:t>
            </a:r>
            <a:endParaRPr lang="en-GB" dirty="0"/>
          </a:p>
          <a:p>
            <a:r>
              <a:rPr lang="en-GB" dirty="0"/>
              <a:t>Maths bot </a:t>
            </a:r>
            <a:r>
              <a:rPr lang="en-GB" dirty="0">
                <a:hlinkClick r:id="rId3"/>
              </a:rPr>
              <a:t>www.mathsbot.com</a:t>
            </a:r>
            <a:endParaRPr lang="en-GB" dirty="0"/>
          </a:p>
          <a:p>
            <a:r>
              <a:rPr lang="en-GB" dirty="0"/>
              <a:t>Hit the button </a:t>
            </a:r>
            <a:r>
              <a:rPr lang="en-GB" dirty="0">
                <a:hlinkClick r:id="rId4"/>
              </a:rPr>
              <a:t>www.hitthebutton.com</a:t>
            </a:r>
            <a:endParaRPr lang="en-GB" dirty="0"/>
          </a:p>
          <a:p>
            <a:r>
              <a:rPr lang="en-GB" dirty="0"/>
              <a:t>TTRS Y2 Summer Term only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4120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375C8-F884-4345-A0FC-77CF34A844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4104" y="221067"/>
            <a:ext cx="7766936" cy="942348"/>
          </a:xfrm>
        </p:spPr>
        <p:txBody>
          <a:bodyPr/>
          <a:lstStyle/>
          <a:p>
            <a:pPr algn="l"/>
            <a:r>
              <a:rPr lang="en-GB" b="1" dirty="0">
                <a:latin typeface="NTPreCursivefk" panose="03000400000000000000" pitchFamily="66" charset="0"/>
              </a:rPr>
              <a:t>Mastery Maths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C088A8-CD13-4DCF-BB97-8DC8D1E42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139" y="1012495"/>
            <a:ext cx="7374393" cy="555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17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3785-A559-40AE-9E11-F433294A7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NTPreCursivefk" panose="03000400000000000000" pitchFamily="66" charset="0"/>
              </a:rPr>
              <a:t>Features of Mastery Maths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4D24-2B4C-4A36-BFCE-251257693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132491" cy="3880773"/>
          </a:xfrm>
        </p:spPr>
        <p:txBody>
          <a:bodyPr/>
          <a:lstStyle/>
          <a:p>
            <a:r>
              <a:rPr lang="en-GB" sz="2400" b="1" dirty="0">
                <a:latin typeface="NTPreCursivefk" panose="03000400000000000000" pitchFamily="66" charset="0"/>
              </a:rPr>
              <a:t>Fluency</a:t>
            </a:r>
            <a:r>
              <a:rPr lang="en-GB" sz="2400" dirty="0">
                <a:latin typeface="NTPreCursivefk" panose="03000400000000000000" pitchFamily="66" charset="0"/>
              </a:rPr>
              <a:t>- number facts, writing numerals</a:t>
            </a:r>
          </a:p>
          <a:p>
            <a:pPr marL="0" indent="0">
              <a:buNone/>
            </a:pPr>
            <a:r>
              <a:rPr lang="en-GB" sz="2400" dirty="0">
                <a:latin typeface="NTPreCursivefk" panose="03000400000000000000" pitchFamily="66" charset="0"/>
              </a:rPr>
              <a:t>    Automaticity in number- number bonds, 1 more, 1 less, 10 more, 10 less, tables</a:t>
            </a:r>
          </a:p>
          <a:p>
            <a:r>
              <a:rPr lang="en-GB" sz="2400" b="1" dirty="0">
                <a:latin typeface="NTPreCursivefk" panose="03000400000000000000" pitchFamily="66" charset="0"/>
              </a:rPr>
              <a:t>Reasoning</a:t>
            </a:r>
            <a:r>
              <a:rPr lang="en-GB" sz="2400" dirty="0">
                <a:latin typeface="NTPreCursivefk" panose="03000400000000000000" pitchFamily="66" charset="0"/>
              </a:rPr>
              <a:t>- what if? What comes next? Is that the only answer? Is that the quickest method?</a:t>
            </a:r>
          </a:p>
          <a:p>
            <a:pPr marL="0" indent="0">
              <a:buNone/>
            </a:pPr>
            <a:r>
              <a:rPr lang="en-GB" sz="2400" dirty="0">
                <a:latin typeface="NTPreCursivefk" panose="03000400000000000000" pitchFamily="66" charset="0"/>
              </a:rPr>
              <a:t>    Promoting curiosity</a:t>
            </a:r>
          </a:p>
          <a:p>
            <a:r>
              <a:rPr lang="en-GB" sz="2400" b="1" dirty="0">
                <a:latin typeface="NTPreCursivefk" panose="03000400000000000000" pitchFamily="66" charset="0"/>
              </a:rPr>
              <a:t>Problem Solving- </a:t>
            </a:r>
            <a:r>
              <a:rPr lang="en-GB" sz="2400" dirty="0">
                <a:latin typeface="NTPreCursivefk" panose="03000400000000000000" pitchFamily="66" charset="0"/>
              </a:rPr>
              <a:t>applying methods to real life problems</a:t>
            </a:r>
          </a:p>
          <a:p>
            <a:pPr marL="0" indent="0">
              <a:buNone/>
            </a:pPr>
            <a:r>
              <a:rPr lang="en-GB" sz="2400" dirty="0">
                <a:latin typeface="NTPreCursivefk" panose="03000400000000000000" pitchFamily="66" charset="0"/>
              </a:rPr>
              <a:t>   Showing resilience and perseverance and thinking creatively about problems</a:t>
            </a:r>
          </a:p>
          <a:p>
            <a:endParaRPr lang="en-GB" sz="2400" dirty="0">
              <a:latin typeface="NTPreCursivefk" panose="03000400000000000000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919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D0953-2896-450B-8C30-F4395F01D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NTPreCursivefk" panose="03000400000000000000" pitchFamily="66" charset="0"/>
              </a:rPr>
              <a:t>Features of Mastery Maths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E073F-24E8-4D33-81CC-7080D4B17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7828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>
                <a:latin typeface="NTPreCursivefk" panose="03000400000000000000" pitchFamily="66" charset="0"/>
              </a:rPr>
              <a:t>Reactivating prior knowledge</a:t>
            </a:r>
          </a:p>
          <a:p>
            <a:r>
              <a:rPr lang="en-GB" sz="2400" dirty="0">
                <a:latin typeface="NTPreCursivefk" panose="03000400000000000000" pitchFamily="66" charset="0"/>
              </a:rPr>
              <a:t>Modelling methods</a:t>
            </a:r>
          </a:p>
          <a:p>
            <a:r>
              <a:rPr lang="en-GB" sz="2400" dirty="0">
                <a:latin typeface="NTPreCursivefk" panose="03000400000000000000" pitchFamily="66" charset="0"/>
              </a:rPr>
              <a:t>Working together to practise the maths</a:t>
            </a:r>
          </a:p>
          <a:p>
            <a:r>
              <a:rPr lang="en-GB" sz="2400" dirty="0">
                <a:latin typeface="NTPreCursivefk" panose="03000400000000000000" pitchFamily="66" charset="0"/>
              </a:rPr>
              <a:t>Using structures that support the learning</a:t>
            </a:r>
          </a:p>
          <a:p>
            <a:r>
              <a:rPr lang="en-GB" sz="2400" dirty="0">
                <a:latin typeface="NTPreCursivefk" panose="03000400000000000000" pitchFamily="66" charset="0"/>
              </a:rPr>
              <a:t>Using manipulatives that aid the understanding</a:t>
            </a:r>
          </a:p>
          <a:p>
            <a:r>
              <a:rPr lang="en-GB" sz="2400" dirty="0">
                <a:latin typeface="NTPreCursivefk" panose="03000400000000000000" pitchFamily="66" charset="0"/>
              </a:rPr>
              <a:t>Identifying misconceptions</a:t>
            </a:r>
          </a:p>
          <a:p>
            <a:r>
              <a:rPr lang="en-GB" sz="2400" dirty="0">
                <a:latin typeface="NTPreCursivefk" panose="03000400000000000000" pitchFamily="66" charset="0"/>
              </a:rPr>
              <a:t>Giving varied practice</a:t>
            </a:r>
          </a:p>
          <a:p>
            <a:r>
              <a:rPr lang="en-GB" sz="2400" dirty="0">
                <a:latin typeface="NTPreCursivefk" panose="03000400000000000000" pitchFamily="66" charset="0"/>
              </a:rPr>
              <a:t>Using small steps</a:t>
            </a:r>
          </a:p>
          <a:p>
            <a:r>
              <a:rPr lang="en-GB" sz="2400" dirty="0">
                <a:latin typeface="NTPreCursivefk" panose="03000400000000000000" pitchFamily="66" charset="0"/>
              </a:rPr>
              <a:t>Independent practice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C8538A-B4EB-4E46-9477-EDD1C2FDA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755" y="2039847"/>
            <a:ext cx="2295845" cy="341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06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2985C-03DC-416F-934C-F1F15B036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of maths at Greythorn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2819D-C7AD-440C-ADF4-24A1BBDD1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Insert White Rose overview</a:t>
            </a:r>
          </a:p>
          <a:p>
            <a:r>
              <a:rPr lang="en-GB" dirty="0"/>
              <a:t>Summary of year group maths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535CC8-CBCB-4724-B791-0ABD731D2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93" y="1270000"/>
            <a:ext cx="10256668" cy="545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79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69400-259F-42F6-ABE7-A5A14AED5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NTPreCursivefk" panose="03000400000000000000" pitchFamily="66" charset="0"/>
              </a:rPr>
              <a:t>Concrete, abstract, pictorial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0DB4357-8E09-43BA-A044-182FE69EDA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5509" y="1748901"/>
            <a:ext cx="7123042" cy="326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86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005E-69DC-4E8D-8585-DF803D5FD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Maths in FS and KS1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6FA41-DCEA-4BEE-9B72-4FE926911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05017"/>
            <a:ext cx="9469843" cy="4736345"/>
          </a:xfrm>
        </p:spPr>
        <p:txBody>
          <a:bodyPr/>
          <a:lstStyle/>
          <a:p>
            <a:r>
              <a:rPr lang="en-GB" dirty="0"/>
              <a:t>What does a lesson look like?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56D202-C4E9-4A65-AF0C-B9FEBCA82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919" y="1767054"/>
            <a:ext cx="2596989" cy="1717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A0F7C7-464E-49E9-9414-AEBB72D0365B}"/>
              </a:ext>
            </a:extLst>
          </p:cNvPr>
          <p:cNvSpPr txBox="1"/>
          <p:nvPr/>
        </p:nvSpPr>
        <p:spPr>
          <a:xfrm>
            <a:off x="5412254" y="1228397"/>
            <a:ext cx="581799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NTPreCursivefk" panose="03000400000000000000" pitchFamily="66" charset="0"/>
              </a:rPr>
              <a:t>Reactivate prior knowledge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NTPreCursivefk" panose="03000400000000000000" pitchFamily="66" charset="0"/>
              </a:rPr>
              <a:t>Teach and model the new 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NTPreCursivefk" panose="03000400000000000000" pitchFamily="66" charset="0"/>
              </a:rPr>
              <a:t>Look at common misconceptions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NTPreCursivefk" panose="03000400000000000000" pitchFamily="66" charset="0"/>
              </a:rPr>
              <a:t>Work together as a class on some varied problems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NTPreCursivefk" panose="03000400000000000000" pitchFamily="66" charset="0"/>
              </a:rPr>
              <a:t>Work independently on varied practice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NTPreCursivefk" panose="03000400000000000000" pitchFamily="66" charset="0"/>
              </a:rPr>
              <a:t>Reflect on learning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ACE4BF-BF4A-4DED-B6E3-85586C9AB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068679" y="834223"/>
            <a:ext cx="815724" cy="383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8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32F7C-4650-49E5-BED7-DD955A43B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24" y="222114"/>
            <a:ext cx="8596668" cy="1320800"/>
          </a:xfrm>
        </p:spPr>
        <p:txBody>
          <a:bodyPr/>
          <a:lstStyle/>
          <a:p>
            <a:r>
              <a:rPr lang="en-GB" b="1" dirty="0">
                <a:latin typeface="NTPreCursivefk" panose="03000400000000000000" pitchFamily="66" charset="0"/>
              </a:rPr>
              <a:t>Structures and Manipulatives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3EABFB-AB6B-4C68-99A5-DEBB94D1B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27" y="1542914"/>
            <a:ext cx="3105583" cy="2286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2D1A09-A9AF-45A3-980B-DBDBF8E93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664" y="1282131"/>
            <a:ext cx="2811934" cy="28993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C325E4-D09C-4835-93DB-8CA3A7754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488" y="4579357"/>
            <a:ext cx="2495898" cy="18290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A67CCF-1A3C-4C7C-AF4F-0D898CCEBE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711" y="5857302"/>
            <a:ext cx="4143953" cy="714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23116A-C7B4-4828-A219-4923983963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331" y="4181441"/>
            <a:ext cx="2476846" cy="11622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8492E5-CD7D-4B6C-9E3C-55C7AC2A5F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2199" y="1364115"/>
            <a:ext cx="2545914" cy="18090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9744A7-46F0-4933-AD92-6A5C8200BD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9715" y="270127"/>
            <a:ext cx="2563509" cy="26411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BB59DE-AC4F-4DA4-A558-75CB765568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99154" y="3191216"/>
            <a:ext cx="2467319" cy="352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96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97D-1EAC-4BFB-9AE1-67A088095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35" y="440924"/>
            <a:ext cx="10508530" cy="1320800"/>
          </a:xfrm>
        </p:spPr>
        <p:txBody>
          <a:bodyPr/>
          <a:lstStyle/>
          <a:p>
            <a:r>
              <a:rPr lang="en-GB" b="1" dirty="0">
                <a:latin typeface="NTPreCursivefk" panose="03000400000000000000" pitchFamily="66" charset="0"/>
              </a:rPr>
              <a:t>How we use structures and manipulatives in  a maths lesson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AF13A2-0585-45A5-AF6F-286916E10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518" y="1162782"/>
            <a:ext cx="6644961" cy="51306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DCF8A4-8CBC-48E6-A7A3-E926D09A4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5100" y="268353"/>
            <a:ext cx="803872" cy="142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2782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E2E3D98C1BD549B101CCBDD980DC19" ma:contentTypeVersion="17" ma:contentTypeDescription="Create a new document." ma:contentTypeScope="" ma:versionID="4813dbbf9f21035afeaee89d51b2c0de">
  <xsd:schema xmlns:xsd="http://www.w3.org/2001/XMLSchema" xmlns:xs="http://www.w3.org/2001/XMLSchema" xmlns:p="http://schemas.microsoft.com/office/2006/metadata/properties" xmlns:ns3="49b06cac-d798-4fc7-a684-92034a87fd4e" xmlns:ns4="b07ffbb3-cf2f-4354-8190-74161d42152d" targetNamespace="http://schemas.microsoft.com/office/2006/metadata/properties" ma:root="true" ma:fieldsID="2175c6d8db66722dd22db46b297f0e23" ns3:_="" ns4:_="">
    <xsd:import namespace="49b06cac-d798-4fc7-a684-92034a87fd4e"/>
    <xsd:import namespace="b07ffbb3-cf2f-4354-8190-74161d42152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06cac-d798-4fc7-a684-92034a87fd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7ffbb3-cf2f-4354-8190-74161d42152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61E8EC5-FF78-4DCD-B8A1-5A8B651052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2978D6-1E52-42AE-A291-7C0ECFA8D3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b06cac-d798-4fc7-a684-92034a87fd4e"/>
    <ds:schemaRef ds:uri="b07ffbb3-cf2f-4354-8190-74161d4215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85F60F-5A78-45F2-9D1E-B7ABCE64CDA6}">
  <ds:schemaRefs>
    <ds:schemaRef ds:uri="http://purl.org/dc/elements/1.1/"/>
    <ds:schemaRef ds:uri="http://schemas.microsoft.com/office/2006/documentManagement/types"/>
    <ds:schemaRef ds:uri="49b06cac-d798-4fc7-a684-92034a87fd4e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b07ffbb3-cf2f-4354-8190-74161d42152d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1854</TotalTime>
  <Words>332</Words>
  <Application>Microsoft Office PowerPoint</Application>
  <PresentationFormat>Widescreen</PresentationFormat>
  <Paragraphs>48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NTPreCursivefk</vt:lpstr>
      <vt:lpstr>Trebuchet MS</vt:lpstr>
      <vt:lpstr>Wingdings 3</vt:lpstr>
      <vt:lpstr>Facet</vt:lpstr>
      <vt:lpstr>Greythorn Primary School KS1 Maths Presentation</vt:lpstr>
      <vt:lpstr>Mastery Maths</vt:lpstr>
      <vt:lpstr>Features of Mastery Maths</vt:lpstr>
      <vt:lpstr>Features of Mastery Maths</vt:lpstr>
      <vt:lpstr>Overview of maths at Greythorn</vt:lpstr>
      <vt:lpstr>Concrete, abstract, pictorial</vt:lpstr>
      <vt:lpstr>Maths in FS and KS1</vt:lpstr>
      <vt:lpstr>Structures and Manipulatives</vt:lpstr>
      <vt:lpstr>How we use structures and manipulatives in  a maths lesson</vt:lpstr>
      <vt:lpstr>PowerPoint Presentation</vt:lpstr>
      <vt:lpstr>PowerPoint Presentation</vt:lpstr>
      <vt:lpstr>PowerPoint Presentation</vt:lpstr>
      <vt:lpstr>PowerPoint Presentation</vt:lpstr>
      <vt:lpstr>How to encourage your child.</vt:lpstr>
      <vt:lpstr>Parent Resources- free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Greythorn Primary School FS and KS1 Maths Presentation</dc:title>
  <dc:creator>Sarah Cox</dc:creator>
  <cp:lastModifiedBy>Sarah Cox</cp:lastModifiedBy>
  <cp:revision>9</cp:revision>
  <dcterms:created xsi:type="dcterms:W3CDTF">2024-09-17T20:02:52Z</dcterms:created>
  <dcterms:modified xsi:type="dcterms:W3CDTF">2024-09-26T07:09:05Z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0x01010014E2E3D98C1BD549B101CCBDD980DC19</vt:lpwstr>
  </property>
</Properties>
</file>