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BCA13"/>
    <a:srgbClr val="BCFF31"/>
    <a:srgbClr val="A237FF"/>
    <a:srgbClr val="26F3FF"/>
    <a:srgbClr val="E719C5"/>
    <a:srgbClr val="FFBA2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666" y="20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8D551B7-602C-458F-8773-7D9172BEB02D}" type="datetimeFigureOut">
              <a:rPr lang="en-US" smtClean="0"/>
              <a:pPr/>
              <a:t>10/19/2024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F4F854-DE75-43E4-A2D6-09BF6C9AC63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8D551B7-602C-458F-8773-7D9172BEB02D}" type="datetimeFigureOut">
              <a:rPr lang="en-US" smtClean="0"/>
              <a:pPr/>
              <a:t>10/19/2024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F4F854-DE75-43E4-A2D6-09BF6C9AC63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8D551B7-602C-458F-8773-7D9172BEB02D}" type="datetimeFigureOut">
              <a:rPr lang="en-US" smtClean="0"/>
              <a:pPr/>
              <a:t>10/19/2024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F4F854-DE75-43E4-A2D6-09BF6C9AC63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8D551B7-602C-458F-8773-7D9172BEB02D}" type="datetimeFigureOut">
              <a:rPr lang="en-US" smtClean="0"/>
              <a:pPr/>
              <a:t>10/19/2024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F4F854-DE75-43E4-A2D6-09BF6C9AC63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8D551B7-602C-458F-8773-7D9172BEB02D}" type="datetimeFigureOut">
              <a:rPr lang="en-US" smtClean="0"/>
              <a:pPr/>
              <a:t>10/19/2024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F4F854-DE75-43E4-A2D6-09BF6C9AC63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D8D551B7-602C-458F-8773-7D9172BEB02D}" type="datetimeFigureOut">
              <a:rPr lang="en-US" smtClean="0"/>
              <a:pPr/>
              <a:t>10/19/2024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F4F854-DE75-43E4-A2D6-09BF6C9AC63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D8D551B7-602C-458F-8773-7D9172BEB02D}" type="datetimeFigureOut">
              <a:rPr lang="en-US" smtClean="0"/>
              <a:pPr/>
              <a:t>10/19/2024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F4F854-DE75-43E4-A2D6-09BF6C9AC63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8D551B7-602C-458F-8773-7D9172BEB02D}" type="datetimeFigureOut">
              <a:rPr lang="en-US" smtClean="0"/>
              <a:pPr/>
              <a:t>10/19/2024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F4F854-DE75-43E4-A2D6-09BF6C9AC63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D551B7-602C-458F-8773-7D9172BEB02D}" type="datetimeFigureOut">
              <a:rPr lang="en-US" smtClean="0"/>
              <a:pPr/>
              <a:t>10/19/2024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F4F854-DE75-43E4-A2D6-09BF6C9AC63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8D551B7-602C-458F-8773-7D9172BEB02D}" type="datetimeFigureOut">
              <a:rPr lang="en-US" smtClean="0"/>
              <a:pPr/>
              <a:t>10/19/2024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F4F854-DE75-43E4-A2D6-09BF6C9AC63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8D551B7-602C-458F-8773-7D9172BEB02D}" type="datetimeFigureOut">
              <a:rPr lang="en-US" smtClean="0"/>
              <a:pPr/>
              <a:t>10/19/2024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F4F854-DE75-43E4-A2D6-09BF6C9AC63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D551B7-602C-458F-8773-7D9172BEB02D}" type="datetimeFigureOut">
              <a:rPr lang="en-US" smtClean="0"/>
              <a:pPr/>
              <a:t>10/19/2024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F4F854-DE75-43E4-A2D6-09BF6C9AC63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ChangeArrowheads="1"/>
          </p:cNvSpPr>
          <p:nvPr/>
        </p:nvSpPr>
        <p:spPr bwMode="auto">
          <a:xfrm>
            <a:off x="141288" y="271463"/>
            <a:ext cx="867886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spcBef>
                <a:spcPct val="50000"/>
              </a:spcBef>
            </a:pPr>
            <a:r>
              <a:rPr lang="en-GB" dirty="0">
                <a:latin typeface="Tahoma" panose="020B0604030504040204" pitchFamily="34" charset="0"/>
                <a:ea typeface="Tahoma" panose="020B0604030504040204" pitchFamily="34" charset="0"/>
                <a:cs typeface="Tahoma" panose="020B0604030504040204" pitchFamily="34" charset="0"/>
              </a:rPr>
              <a:t>Greythorn Primary School         Year Group:   Foundation	    Term :  Autumn 2</a:t>
            </a:r>
          </a:p>
        </p:txBody>
      </p:sp>
      <p:sp>
        <p:nvSpPr>
          <p:cNvPr id="5" name="Round Single Corner Rectangle 25"/>
          <p:cNvSpPr>
            <a:spLocks noChangeArrowheads="1"/>
          </p:cNvSpPr>
          <p:nvPr/>
        </p:nvSpPr>
        <p:spPr bwMode="auto">
          <a:xfrm>
            <a:off x="2483768" y="764704"/>
            <a:ext cx="4175125" cy="792063"/>
          </a:xfrm>
          <a:custGeom>
            <a:avLst/>
            <a:gdLst>
              <a:gd name="T0" fmla="*/ 2087563 w 2284412"/>
              <a:gd name="T1" fmla="*/ 0 h 355600"/>
              <a:gd name="T2" fmla="*/ 0 w 2284412"/>
              <a:gd name="T3" fmla="*/ 249237 h 355600"/>
              <a:gd name="T4" fmla="*/ 2087563 w 2284412"/>
              <a:gd name="T5" fmla="*/ 498475 h 355600"/>
              <a:gd name="T6" fmla="*/ 4175125 w 2284412"/>
              <a:gd name="T7" fmla="*/ 249237 h 355600"/>
              <a:gd name="T8" fmla="*/ 17694720 60000 65536"/>
              <a:gd name="T9" fmla="*/ 11796480 60000 65536"/>
              <a:gd name="T10" fmla="*/ 5898240 60000 65536"/>
              <a:gd name="T11" fmla="*/ 0 60000 65536"/>
              <a:gd name="T12" fmla="*/ 0 w 2284412"/>
              <a:gd name="T13" fmla="*/ 0 h 355600"/>
              <a:gd name="T14" fmla="*/ 2267053 w 2284412"/>
              <a:gd name="T15" fmla="*/ 355600 h 355600"/>
            </a:gdLst>
            <a:ahLst/>
            <a:cxnLst>
              <a:cxn ang="T8">
                <a:pos x="T0" y="T1"/>
              </a:cxn>
              <a:cxn ang="T9">
                <a:pos x="T2" y="T3"/>
              </a:cxn>
              <a:cxn ang="T10">
                <a:pos x="T4" y="T5"/>
              </a:cxn>
              <a:cxn ang="T11">
                <a:pos x="T6" y="T7"/>
              </a:cxn>
            </a:cxnLst>
            <a:rect l="T12" t="T13" r="T14" b="T15"/>
            <a:pathLst>
              <a:path w="2284412" h="355600">
                <a:moveTo>
                  <a:pt x="0" y="0"/>
                </a:moveTo>
                <a:lnTo>
                  <a:pt x="2225144" y="0"/>
                </a:lnTo>
                <a:lnTo>
                  <a:pt x="2225144" y="-1"/>
                </a:lnTo>
                <a:cubicBezTo>
                  <a:pt x="2257876" y="-1"/>
                  <a:pt x="2284412" y="26535"/>
                  <a:pt x="2284412" y="59268"/>
                </a:cubicBezTo>
                <a:lnTo>
                  <a:pt x="2284412" y="355600"/>
                </a:lnTo>
                <a:lnTo>
                  <a:pt x="0" y="355600"/>
                </a:lnTo>
                <a:lnTo>
                  <a:pt x="0" y="0"/>
                </a:lnTo>
                <a:close/>
              </a:path>
            </a:pathLst>
          </a:custGeom>
          <a:solidFill>
            <a:srgbClr val="00132B"/>
          </a:solidFill>
          <a:ln>
            <a:noFill/>
          </a:ln>
          <a:effectLst>
            <a:outerShdw blurRad="63500" dist="23000" dir="5400000" rotWithShape="0">
              <a:srgbClr val="000000">
                <a:alpha val="34998"/>
              </a:srgbClr>
            </a:outerShdw>
          </a:effectLst>
          <a:extLst>
            <a:ext uri="{91240B29-F687-4F45-9708-019B960494DF}">
              <a14:hiddenLine xmlns:a14="http://schemas.microsoft.com/office/drawing/2010/main" w="9525">
                <a:solidFill>
                  <a:srgbClr val="000000"/>
                </a:solidFill>
                <a:miter lim="800000"/>
                <a:headEnd/>
                <a:tailEnd/>
              </a14:hiddenLine>
            </a:ext>
          </a:extLst>
        </p:spPr>
        <p:txBody>
          <a:bodyPr anchor="ctr"/>
          <a:lstStyle/>
          <a:p>
            <a:pPr algn="ctr" defTabSz="457200">
              <a:defRPr/>
            </a:pPr>
            <a:r>
              <a:rPr lang="en-GB" sz="2400" dirty="0">
                <a:solidFill>
                  <a:srgbClr val="FFFFFF"/>
                </a:solidFill>
                <a:latin typeface="Tahoma" panose="020B0604030504040204" pitchFamily="34" charset="0"/>
                <a:ea typeface="Tahoma" panose="020B0604030504040204" pitchFamily="34" charset="0"/>
                <a:cs typeface="Tahoma" panose="020B0604030504040204" pitchFamily="34" charset="0"/>
              </a:rPr>
              <a:t>‘How can we light up the World?’</a:t>
            </a:r>
            <a:endParaRPr lang="en-GB" sz="2000" dirty="0">
              <a:solidFill>
                <a:srgbClr val="FFFFFF"/>
              </a:solidFill>
              <a:latin typeface="Tahoma" panose="020B0604030504040204" pitchFamily="34" charset="0"/>
              <a:ea typeface="Tahoma" panose="020B0604030504040204" pitchFamily="34" charset="0"/>
              <a:cs typeface="Tahoma" panose="020B0604030504040204" pitchFamily="34" charset="0"/>
            </a:endParaRPr>
          </a:p>
        </p:txBody>
      </p:sp>
      <p:grpSp>
        <p:nvGrpSpPr>
          <p:cNvPr id="2" name="Group 34"/>
          <p:cNvGrpSpPr>
            <a:grpSpLocks/>
          </p:cNvGrpSpPr>
          <p:nvPr/>
        </p:nvGrpSpPr>
        <p:grpSpPr bwMode="auto">
          <a:xfrm>
            <a:off x="179512" y="1134436"/>
            <a:ext cx="2057400" cy="1538483"/>
            <a:chOff x="28575" y="835024"/>
            <a:chExt cx="2057400" cy="3949701"/>
          </a:xfrm>
        </p:grpSpPr>
        <p:sp>
          <p:nvSpPr>
            <p:cNvPr id="8" name="Rectangle 7"/>
            <p:cNvSpPr/>
            <p:nvPr/>
          </p:nvSpPr>
          <p:spPr>
            <a:xfrm>
              <a:off x="28575" y="835024"/>
              <a:ext cx="2057400" cy="3949701"/>
            </a:xfrm>
            <a:prstGeom prst="rect">
              <a:avLst/>
            </a:prstGeom>
            <a:solidFill>
              <a:schemeClr val="accent4">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GB" dirty="0"/>
            </a:p>
          </p:txBody>
        </p:sp>
        <p:sp>
          <p:nvSpPr>
            <p:cNvPr id="9" name="TextBox 7"/>
            <p:cNvSpPr txBox="1">
              <a:spLocks noChangeArrowheads="1"/>
            </p:cNvSpPr>
            <p:nvPr/>
          </p:nvSpPr>
          <p:spPr bwMode="auto">
            <a:xfrm>
              <a:off x="28575" y="1036339"/>
              <a:ext cx="1997075" cy="3002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57200" eaLnBrk="0" hangingPunct="0">
                <a:defRPr>
                  <a:solidFill>
                    <a:schemeClr val="tx1"/>
                  </a:solidFill>
                  <a:latin typeface="Arial" charset="0"/>
                  <a:ea typeface="ＭＳ Ｐゴシック" charset="0"/>
                </a:defRPr>
              </a:lvl1pPr>
              <a:lvl2pPr marL="742950" indent="-285750" defTabSz="457200" eaLnBrk="0" hangingPunct="0">
                <a:defRPr>
                  <a:solidFill>
                    <a:schemeClr val="tx1"/>
                  </a:solidFill>
                  <a:latin typeface="Arial" charset="0"/>
                  <a:ea typeface="ＭＳ Ｐゴシック" charset="0"/>
                </a:defRPr>
              </a:lvl2pPr>
              <a:lvl3pPr marL="1143000" indent="-228600" defTabSz="457200" eaLnBrk="0" hangingPunct="0">
                <a:defRPr>
                  <a:solidFill>
                    <a:schemeClr val="tx1"/>
                  </a:solidFill>
                  <a:latin typeface="Arial" charset="0"/>
                  <a:ea typeface="ＭＳ Ｐゴシック" charset="0"/>
                </a:defRPr>
              </a:lvl3pPr>
              <a:lvl4pPr marL="1600200" indent="-228600" defTabSz="457200" eaLnBrk="0" hangingPunct="0">
                <a:defRPr>
                  <a:solidFill>
                    <a:schemeClr val="tx1"/>
                  </a:solidFill>
                  <a:latin typeface="Arial" charset="0"/>
                  <a:ea typeface="ＭＳ Ｐゴシック" charset="0"/>
                </a:defRPr>
              </a:lvl4pPr>
              <a:lvl5pPr marL="2057400" indent="-228600" defTabSz="457200" eaLnBrk="0" hangingPunct="0">
                <a:defRPr>
                  <a:solidFill>
                    <a:schemeClr val="tx1"/>
                  </a:solidFill>
                  <a:latin typeface="Arial" charset="0"/>
                  <a:ea typeface="ＭＳ Ｐゴシック" charset="0"/>
                </a:defRPr>
              </a:lvl5pPr>
              <a:lvl6pPr marL="2514600" indent="-228600" eaLnBrk="0" fontAlgn="base" hangingPunct="0">
                <a:spcBef>
                  <a:spcPct val="0"/>
                </a:spcBef>
                <a:spcAft>
                  <a:spcPct val="0"/>
                </a:spcAft>
                <a:defRPr>
                  <a:solidFill>
                    <a:schemeClr val="tx1"/>
                  </a:solidFill>
                  <a:latin typeface="Arial" charset="0"/>
                  <a:ea typeface="ＭＳ Ｐゴシック" charset="0"/>
                </a:defRPr>
              </a:lvl6pPr>
              <a:lvl7pPr marL="2971800" indent="-228600" eaLnBrk="0" fontAlgn="base" hangingPunct="0">
                <a:spcBef>
                  <a:spcPct val="0"/>
                </a:spcBef>
                <a:spcAft>
                  <a:spcPct val="0"/>
                </a:spcAft>
                <a:defRPr>
                  <a:solidFill>
                    <a:schemeClr val="tx1"/>
                  </a:solidFill>
                  <a:latin typeface="Arial" charset="0"/>
                  <a:ea typeface="ＭＳ Ｐゴシック" charset="0"/>
                </a:defRPr>
              </a:lvl7pPr>
              <a:lvl8pPr marL="3429000" indent="-228600" eaLnBrk="0" fontAlgn="base" hangingPunct="0">
                <a:spcBef>
                  <a:spcPct val="0"/>
                </a:spcBef>
                <a:spcAft>
                  <a:spcPct val="0"/>
                </a:spcAft>
                <a:defRPr>
                  <a:solidFill>
                    <a:schemeClr val="tx1"/>
                  </a:solidFill>
                  <a:latin typeface="Arial" charset="0"/>
                  <a:ea typeface="ＭＳ Ｐゴシック" charset="0"/>
                </a:defRPr>
              </a:lvl8pPr>
              <a:lvl9pPr marL="3886200" indent="-228600" eaLnBrk="0" fontAlgn="base" hangingPunct="0">
                <a:spcBef>
                  <a:spcPct val="0"/>
                </a:spcBef>
                <a:spcAft>
                  <a:spcPct val="0"/>
                </a:spcAft>
                <a:defRPr>
                  <a:solidFill>
                    <a:schemeClr val="tx1"/>
                  </a:solidFill>
                  <a:latin typeface="Arial" charset="0"/>
                  <a:ea typeface="ＭＳ Ｐゴシック" charset="0"/>
                </a:defRPr>
              </a:lvl9pPr>
            </a:lstStyle>
            <a:p>
              <a:pPr marL="171450" lvl="0" indent="-171450" defTabSz="914400" eaLnBrk="1" fontAlgn="base" hangingPunct="1">
                <a:spcBef>
                  <a:spcPct val="0"/>
                </a:spcBef>
                <a:spcAft>
                  <a:spcPct val="0"/>
                </a:spcAft>
                <a:buFont typeface="Arial"/>
                <a:buChar char="•"/>
              </a:pPr>
              <a:endParaRPr lang="en-GB" sz="1000" dirty="0">
                <a:solidFill>
                  <a:srgbClr val="000000"/>
                </a:solidFill>
                <a:latin typeface="Calibri" pitchFamily="34" charset="0"/>
                <a:ea typeface="MS PGothic" pitchFamily="34" charset="-128"/>
              </a:endParaRPr>
            </a:p>
            <a:p>
              <a:pPr lvl="0" defTabSz="914400" eaLnBrk="1" fontAlgn="base" hangingPunct="1">
                <a:spcBef>
                  <a:spcPct val="0"/>
                </a:spcBef>
                <a:spcAft>
                  <a:spcPct val="0"/>
                </a:spcAft>
              </a:pPr>
              <a:endParaRPr lang="en-GB" sz="1000" dirty="0">
                <a:solidFill>
                  <a:srgbClr val="000000"/>
                </a:solidFill>
                <a:latin typeface="Calibri" pitchFamily="34" charset="0"/>
                <a:ea typeface="MS PGothic" pitchFamily="34" charset="-128"/>
              </a:endParaRPr>
            </a:p>
            <a:p>
              <a:pPr lvl="0" defTabSz="914400" eaLnBrk="1" fontAlgn="base" hangingPunct="1">
                <a:spcBef>
                  <a:spcPct val="0"/>
                </a:spcBef>
                <a:spcAft>
                  <a:spcPct val="0"/>
                </a:spcAft>
              </a:pPr>
              <a:endParaRPr lang="en-GB" sz="1000" dirty="0">
                <a:solidFill>
                  <a:srgbClr val="000000"/>
                </a:solidFill>
                <a:latin typeface="Calibri" pitchFamily="34" charset="0"/>
                <a:ea typeface="MS PGothic" pitchFamily="34" charset="-128"/>
              </a:endParaRPr>
            </a:p>
            <a:p>
              <a:pPr lvl="0" defTabSz="914400" eaLnBrk="1" fontAlgn="base" hangingPunct="1">
                <a:spcBef>
                  <a:spcPct val="0"/>
                </a:spcBef>
                <a:spcAft>
                  <a:spcPct val="0"/>
                </a:spcAft>
              </a:pPr>
              <a:endParaRPr lang="en-GB" sz="1000" dirty="0">
                <a:solidFill>
                  <a:srgbClr val="000000"/>
                </a:solidFill>
                <a:latin typeface="Calibri" pitchFamily="34" charset="0"/>
                <a:ea typeface="MS PGothic" pitchFamily="34" charset="-128"/>
              </a:endParaRPr>
            </a:p>
            <a:p>
              <a:pPr lvl="0" defTabSz="914400" eaLnBrk="1" fontAlgn="base" hangingPunct="1">
                <a:spcBef>
                  <a:spcPct val="0"/>
                </a:spcBef>
                <a:spcAft>
                  <a:spcPct val="0"/>
                </a:spcAft>
              </a:pPr>
              <a:endParaRPr lang="en-GB" sz="1000" dirty="0">
                <a:solidFill>
                  <a:srgbClr val="000000"/>
                </a:solidFill>
                <a:latin typeface="Calibri" pitchFamily="34" charset="0"/>
                <a:ea typeface="MS PGothic" pitchFamily="34" charset="-128"/>
              </a:endParaRPr>
            </a:p>
            <a:p>
              <a:pPr lvl="0" defTabSz="914400" eaLnBrk="1" fontAlgn="base" hangingPunct="1">
                <a:spcBef>
                  <a:spcPct val="0"/>
                </a:spcBef>
                <a:spcAft>
                  <a:spcPct val="0"/>
                </a:spcAft>
              </a:pPr>
              <a:endParaRPr lang="en-GB" sz="1000" dirty="0">
                <a:solidFill>
                  <a:srgbClr val="000000"/>
                </a:solidFill>
                <a:latin typeface="Calibri" pitchFamily="34" charset="0"/>
                <a:ea typeface="MS PGothic" pitchFamily="34" charset="-128"/>
              </a:endParaRPr>
            </a:p>
            <a:p>
              <a:pPr lvl="0" defTabSz="914400" eaLnBrk="1" fontAlgn="base" hangingPunct="1">
                <a:spcBef>
                  <a:spcPct val="0"/>
                </a:spcBef>
                <a:spcAft>
                  <a:spcPct val="0"/>
                </a:spcAft>
              </a:pPr>
              <a:endParaRPr lang="en-GB" sz="1000" dirty="0">
                <a:solidFill>
                  <a:srgbClr val="000000"/>
                </a:solidFill>
                <a:latin typeface="Calibri" pitchFamily="34" charset="0"/>
                <a:ea typeface="MS PGothic" pitchFamily="34" charset="-128"/>
              </a:endParaRPr>
            </a:p>
          </p:txBody>
        </p:sp>
      </p:grpSp>
      <p:sp>
        <p:nvSpPr>
          <p:cNvPr id="10" name="Snip Diagonal Corner Rectangle 10"/>
          <p:cNvSpPr>
            <a:spLocks noChangeArrowheads="1"/>
          </p:cNvSpPr>
          <p:nvPr/>
        </p:nvSpPr>
        <p:spPr bwMode="auto">
          <a:xfrm>
            <a:off x="171450" y="4750137"/>
            <a:ext cx="2084387" cy="360015"/>
          </a:xfrm>
          <a:custGeom>
            <a:avLst/>
            <a:gdLst>
              <a:gd name="T0" fmla="*/ 2084387 w 2055812"/>
              <a:gd name="T1" fmla="*/ 127001 h 252947"/>
              <a:gd name="T2" fmla="*/ 1042194 w 2055812"/>
              <a:gd name="T3" fmla="*/ 254000 h 252947"/>
              <a:gd name="T4" fmla="*/ 0 w 2055812"/>
              <a:gd name="T5" fmla="*/ 127001 h 252947"/>
              <a:gd name="T6" fmla="*/ 1042194 w 2055812"/>
              <a:gd name="T7" fmla="*/ 0 h 252947"/>
              <a:gd name="T8" fmla="*/ 0 60000 65536"/>
              <a:gd name="T9" fmla="*/ 5898240 60000 65536"/>
              <a:gd name="T10" fmla="*/ 11796480 60000 65536"/>
              <a:gd name="T11" fmla="*/ 17694720 60000 65536"/>
              <a:gd name="T12" fmla="*/ 21079 w 2055812"/>
              <a:gd name="T13" fmla="*/ 21079 h 252947"/>
              <a:gd name="T14" fmla="*/ 2034733 w 2055812"/>
              <a:gd name="T15" fmla="*/ 231868 h 252947"/>
            </a:gdLst>
            <a:ahLst/>
            <a:cxnLst>
              <a:cxn ang="T8">
                <a:pos x="T0" y="T1"/>
              </a:cxn>
              <a:cxn ang="T9">
                <a:pos x="T2" y="T3"/>
              </a:cxn>
              <a:cxn ang="T10">
                <a:pos x="T4" y="T5"/>
              </a:cxn>
              <a:cxn ang="T11">
                <a:pos x="T6" y="T7"/>
              </a:cxn>
            </a:cxnLst>
            <a:rect l="T12" t="T13" r="T14" b="T15"/>
            <a:pathLst>
              <a:path w="2055812" h="252947">
                <a:moveTo>
                  <a:pt x="0" y="0"/>
                </a:moveTo>
                <a:lnTo>
                  <a:pt x="2013653" y="0"/>
                </a:lnTo>
                <a:lnTo>
                  <a:pt x="2055812" y="42159"/>
                </a:lnTo>
                <a:lnTo>
                  <a:pt x="2055812" y="252947"/>
                </a:lnTo>
                <a:lnTo>
                  <a:pt x="42159" y="252947"/>
                </a:lnTo>
                <a:lnTo>
                  <a:pt x="0" y="210788"/>
                </a:lnTo>
                <a:lnTo>
                  <a:pt x="0" y="0"/>
                </a:lnTo>
                <a:close/>
              </a:path>
            </a:pathLst>
          </a:custGeom>
          <a:solidFill>
            <a:srgbClr val="FF0000"/>
          </a:solidFill>
          <a:ln>
            <a:noFill/>
          </a:ln>
          <a:effectLst>
            <a:outerShdw blurRad="63500" dist="23000" dir="5400000" rotWithShape="0">
              <a:srgbClr val="000000">
                <a:alpha val="34998"/>
              </a:srgbClr>
            </a:outerShdw>
          </a:effectLst>
          <a:extLst/>
        </p:spPr>
        <p:txBody>
          <a:bodyPr tIns="0" anchor="ctr"/>
          <a:lstStyle/>
          <a:p>
            <a:pPr algn="ctr" defTabSz="457200" fontAlgn="auto">
              <a:spcBef>
                <a:spcPts val="0"/>
              </a:spcBef>
              <a:spcAft>
                <a:spcPts val="0"/>
              </a:spcAft>
              <a:defRPr/>
            </a:pPr>
            <a:r>
              <a:rPr lang="en-GB" sz="1200" b="1" dirty="0">
                <a:solidFill>
                  <a:schemeClr val="lt1"/>
                </a:solidFill>
                <a:latin typeface="Tahoma" panose="020B0604030504040204" pitchFamily="34" charset="0"/>
                <a:ea typeface="Tahoma" panose="020B0604030504040204" pitchFamily="34" charset="0"/>
                <a:cs typeface="Tahoma" panose="020B0604030504040204" pitchFamily="34" charset="0"/>
              </a:rPr>
              <a:t>Personal, Social, Emotional Development</a:t>
            </a:r>
          </a:p>
        </p:txBody>
      </p:sp>
      <p:sp>
        <p:nvSpPr>
          <p:cNvPr id="11" name="Rectangle 10"/>
          <p:cNvSpPr/>
          <p:nvPr/>
        </p:nvSpPr>
        <p:spPr>
          <a:xfrm>
            <a:off x="179512" y="5110152"/>
            <a:ext cx="2057400" cy="1631216"/>
          </a:xfrm>
          <a:prstGeom prst="rect">
            <a:avLst/>
          </a:prstGeom>
          <a:solidFill>
            <a:schemeClr val="accent4">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lvl="0" algn="ctr" fontAlgn="base">
              <a:spcBef>
                <a:spcPct val="0"/>
              </a:spcBef>
              <a:spcAft>
                <a:spcPct val="0"/>
              </a:spcAft>
            </a:pPr>
            <a:endParaRPr lang="en-GB" sz="900" dirty="0">
              <a:solidFill>
                <a:schemeClr val="tx1"/>
              </a:solidFill>
              <a:latin typeface="Calibri" pitchFamily="34" charset="0"/>
            </a:endParaRPr>
          </a:p>
        </p:txBody>
      </p:sp>
      <p:sp>
        <p:nvSpPr>
          <p:cNvPr id="12" name="Snip Diagonal Corner Rectangle 15"/>
          <p:cNvSpPr>
            <a:spLocks noChangeArrowheads="1"/>
          </p:cNvSpPr>
          <p:nvPr/>
        </p:nvSpPr>
        <p:spPr bwMode="auto">
          <a:xfrm>
            <a:off x="2483768" y="4836143"/>
            <a:ext cx="2055812" cy="369332"/>
          </a:xfrm>
          <a:custGeom>
            <a:avLst/>
            <a:gdLst>
              <a:gd name="T0" fmla="*/ 2055812 w 2055812"/>
              <a:gd name="T1" fmla="*/ 143669 h 252947"/>
              <a:gd name="T2" fmla="*/ 1027906 w 2055812"/>
              <a:gd name="T3" fmla="*/ 287337 h 252947"/>
              <a:gd name="T4" fmla="*/ 0 w 2055812"/>
              <a:gd name="T5" fmla="*/ 143669 h 252947"/>
              <a:gd name="T6" fmla="*/ 1027906 w 2055812"/>
              <a:gd name="T7" fmla="*/ 0 h 252947"/>
              <a:gd name="T8" fmla="*/ 0 60000 65536"/>
              <a:gd name="T9" fmla="*/ 5898240 60000 65536"/>
              <a:gd name="T10" fmla="*/ 11796480 60000 65536"/>
              <a:gd name="T11" fmla="*/ 17694720 60000 65536"/>
              <a:gd name="T12" fmla="*/ 21079 w 2055812"/>
              <a:gd name="T13" fmla="*/ 21079 h 252947"/>
              <a:gd name="T14" fmla="*/ 2034733 w 2055812"/>
              <a:gd name="T15" fmla="*/ 231868 h 252947"/>
            </a:gdLst>
            <a:ahLst/>
            <a:cxnLst>
              <a:cxn ang="T8">
                <a:pos x="T0" y="T1"/>
              </a:cxn>
              <a:cxn ang="T9">
                <a:pos x="T2" y="T3"/>
              </a:cxn>
              <a:cxn ang="T10">
                <a:pos x="T4" y="T5"/>
              </a:cxn>
              <a:cxn ang="T11">
                <a:pos x="T6" y="T7"/>
              </a:cxn>
            </a:cxnLst>
            <a:rect l="T12" t="T13" r="T14" b="T15"/>
            <a:pathLst>
              <a:path w="2055812" h="252947">
                <a:moveTo>
                  <a:pt x="0" y="0"/>
                </a:moveTo>
                <a:lnTo>
                  <a:pt x="2013653" y="0"/>
                </a:lnTo>
                <a:lnTo>
                  <a:pt x="2055812" y="42159"/>
                </a:lnTo>
                <a:lnTo>
                  <a:pt x="2055812" y="252947"/>
                </a:lnTo>
                <a:lnTo>
                  <a:pt x="42159" y="252947"/>
                </a:lnTo>
                <a:lnTo>
                  <a:pt x="0" y="210788"/>
                </a:lnTo>
                <a:lnTo>
                  <a:pt x="0" y="0"/>
                </a:lnTo>
                <a:close/>
              </a:path>
            </a:pathLst>
          </a:custGeom>
          <a:solidFill>
            <a:srgbClr val="E719C5"/>
          </a:solidFill>
          <a:ln>
            <a:noFill/>
          </a:ln>
          <a:effectLst>
            <a:outerShdw blurRad="63500" dist="23000" dir="5400000" rotWithShape="0">
              <a:srgbClr val="000000">
                <a:alpha val="34998"/>
              </a:srgbClr>
            </a:outerShdw>
          </a:effectLst>
          <a:extLst/>
        </p:spPr>
        <p:txBody>
          <a:bodyPr tIns="0" anchor="ctr"/>
          <a:lstStyle/>
          <a:p>
            <a:pPr algn="ctr" defTabSz="457200" fontAlgn="auto">
              <a:spcBef>
                <a:spcPts val="0"/>
              </a:spcBef>
              <a:spcAft>
                <a:spcPts val="0"/>
              </a:spcAft>
              <a:defRPr/>
            </a:pPr>
            <a:r>
              <a:rPr lang="en-GB" sz="1200" b="1" dirty="0">
                <a:solidFill>
                  <a:schemeClr val="lt1"/>
                </a:solidFill>
                <a:latin typeface="Tahoma" panose="020B0604030504040204" pitchFamily="34" charset="0"/>
                <a:ea typeface="Tahoma" panose="020B0604030504040204" pitchFamily="34" charset="0"/>
                <a:cs typeface="Tahoma" panose="020B0604030504040204" pitchFamily="34" charset="0"/>
              </a:rPr>
              <a:t>Expressive Arts and Design</a:t>
            </a:r>
          </a:p>
        </p:txBody>
      </p:sp>
      <p:sp>
        <p:nvSpPr>
          <p:cNvPr id="13" name="Rectangle 12"/>
          <p:cNvSpPr/>
          <p:nvPr/>
        </p:nvSpPr>
        <p:spPr>
          <a:xfrm>
            <a:off x="2485174" y="5219297"/>
            <a:ext cx="2057400" cy="1522071"/>
          </a:xfrm>
          <a:prstGeom prst="rect">
            <a:avLst/>
          </a:prstGeom>
          <a:solidFill>
            <a:schemeClr val="accent4">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lvl="0" algn="ctr" defTabSz="457200" fontAlgn="base">
              <a:spcBef>
                <a:spcPct val="0"/>
              </a:spcBef>
              <a:spcAft>
                <a:spcPct val="0"/>
              </a:spcAft>
              <a:defRPr/>
            </a:pPr>
            <a:endParaRPr lang="en-GB" sz="1000" dirty="0">
              <a:solidFill>
                <a:srgbClr val="000000"/>
              </a:solidFill>
              <a:latin typeface="Calibri" pitchFamily="34" charset="0"/>
            </a:endParaRPr>
          </a:p>
        </p:txBody>
      </p:sp>
      <p:sp>
        <p:nvSpPr>
          <p:cNvPr id="14" name="Snip Diagonal Corner Rectangle 18"/>
          <p:cNvSpPr>
            <a:spLocks noChangeArrowheads="1"/>
          </p:cNvSpPr>
          <p:nvPr/>
        </p:nvSpPr>
        <p:spPr bwMode="auto">
          <a:xfrm>
            <a:off x="4718050" y="4836143"/>
            <a:ext cx="2055813" cy="424247"/>
          </a:xfrm>
          <a:custGeom>
            <a:avLst/>
            <a:gdLst>
              <a:gd name="T0" fmla="*/ 2055813 w 2055812"/>
              <a:gd name="T1" fmla="*/ 177801 h 252947"/>
              <a:gd name="T2" fmla="*/ 1027907 w 2055812"/>
              <a:gd name="T3" fmla="*/ 355600 h 252947"/>
              <a:gd name="T4" fmla="*/ 0 w 2055812"/>
              <a:gd name="T5" fmla="*/ 177801 h 252947"/>
              <a:gd name="T6" fmla="*/ 1027907 w 2055812"/>
              <a:gd name="T7" fmla="*/ 0 h 252947"/>
              <a:gd name="T8" fmla="*/ 0 60000 65536"/>
              <a:gd name="T9" fmla="*/ 5898240 60000 65536"/>
              <a:gd name="T10" fmla="*/ 11796480 60000 65536"/>
              <a:gd name="T11" fmla="*/ 17694720 60000 65536"/>
              <a:gd name="T12" fmla="*/ 21079 w 2055812"/>
              <a:gd name="T13" fmla="*/ 21079 h 252947"/>
              <a:gd name="T14" fmla="*/ 2034733 w 2055812"/>
              <a:gd name="T15" fmla="*/ 231868 h 252947"/>
            </a:gdLst>
            <a:ahLst/>
            <a:cxnLst>
              <a:cxn ang="T8">
                <a:pos x="T0" y="T1"/>
              </a:cxn>
              <a:cxn ang="T9">
                <a:pos x="T2" y="T3"/>
              </a:cxn>
              <a:cxn ang="T10">
                <a:pos x="T4" y="T5"/>
              </a:cxn>
              <a:cxn ang="T11">
                <a:pos x="T6" y="T7"/>
              </a:cxn>
            </a:cxnLst>
            <a:rect l="T12" t="T13" r="T14" b="T15"/>
            <a:pathLst>
              <a:path w="2055812" h="252947">
                <a:moveTo>
                  <a:pt x="0" y="0"/>
                </a:moveTo>
                <a:lnTo>
                  <a:pt x="2013653" y="0"/>
                </a:lnTo>
                <a:lnTo>
                  <a:pt x="2055812" y="42159"/>
                </a:lnTo>
                <a:lnTo>
                  <a:pt x="2055812" y="252947"/>
                </a:lnTo>
                <a:lnTo>
                  <a:pt x="42159" y="252947"/>
                </a:lnTo>
                <a:lnTo>
                  <a:pt x="0" y="210788"/>
                </a:lnTo>
                <a:lnTo>
                  <a:pt x="0" y="0"/>
                </a:lnTo>
                <a:close/>
              </a:path>
            </a:pathLst>
          </a:custGeom>
          <a:solidFill>
            <a:srgbClr val="FF6600"/>
          </a:solidFill>
          <a:ln>
            <a:noFill/>
          </a:ln>
          <a:effectLst>
            <a:outerShdw blurRad="63500" dist="23000" dir="5400000" rotWithShape="0">
              <a:srgbClr val="000000">
                <a:alpha val="34998"/>
              </a:srgbClr>
            </a:outerShdw>
          </a:effectLst>
          <a:extLst>
            <a:ext uri="{91240B29-F687-4F45-9708-019B960494DF}">
              <a14:hiddenLine xmlns:a14="http://schemas.microsoft.com/office/drawing/2010/main" w="9525">
                <a:solidFill>
                  <a:srgbClr val="000000"/>
                </a:solidFill>
                <a:miter lim="800000"/>
                <a:headEnd/>
                <a:tailEnd/>
              </a14:hiddenLine>
            </a:ext>
          </a:extLst>
        </p:spPr>
        <p:txBody>
          <a:bodyPr tIns="0" anchor="ctr"/>
          <a:lstStyle/>
          <a:p>
            <a:pPr algn="ctr" defTabSz="457200">
              <a:defRPr/>
            </a:pPr>
            <a:r>
              <a:rPr lang="en-GB" sz="1200" b="1" dirty="0">
                <a:solidFill>
                  <a:srgbClr val="FFFFFF"/>
                </a:solidFill>
                <a:latin typeface="Tahoma" panose="020B0604030504040204" pitchFamily="34" charset="0"/>
                <a:ea typeface="Tahoma" panose="020B0604030504040204" pitchFamily="34" charset="0"/>
                <a:cs typeface="Tahoma" panose="020B0604030504040204" pitchFamily="34" charset="0"/>
              </a:rPr>
              <a:t>Understanding the World</a:t>
            </a:r>
          </a:p>
        </p:txBody>
      </p:sp>
      <p:sp>
        <p:nvSpPr>
          <p:cNvPr id="15" name="Rectangle 14"/>
          <p:cNvSpPr/>
          <p:nvPr/>
        </p:nvSpPr>
        <p:spPr>
          <a:xfrm>
            <a:off x="4716463" y="5229225"/>
            <a:ext cx="2057400" cy="1512143"/>
          </a:xfrm>
          <a:prstGeom prst="rect">
            <a:avLst/>
          </a:prstGeom>
          <a:solidFill>
            <a:schemeClr val="accent4">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defTabSz="457200">
              <a:defRPr/>
            </a:pPr>
            <a:endParaRPr lang="en-GB" sz="1000" dirty="0">
              <a:solidFill>
                <a:schemeClr val="tx1"/>
              </a:solidFill>
              <a:latin typeface="Calibri" pitchFamily="34" charset="0"/>
            </a:endParaRPr>
          </a:p>
        </p:txBody>
      </p:sp>
      <p:sp>
        <p:nvSpPr>
          <p:cNvPr id="16" name="Snip Diagonal Corner Rectangle 21"/>
          <p:cNvSpPr>
            <a:spLocks noChangeArrowheads="1"/>
          </p:cNvSpPr>
          <p:nvPr/>
        </p:nvSpPr>
        <p:spPr bwMode="auto">
          <a:xfrm>
            <a:off x="6908676" y="4710583"/>
            <a:ext cx="2055812" cy="383154"/>
          </a:xfrm>
          <a:custGeom>
            <a:avLst/>
            <a:gdLst>
              <a:gd name="T0" fmla="*/ 2055812 w 2055812"/>
              <a:gd name="T1" fmla="*/ 126207 h 252947"/>
              <a:gd name="T2" fmla="*/ 1027906 w 2055812"/>
              <a:gd name="T3" fmla="*/ 252413 h 252947"/>
              <a:gd name="T4" fmla="*/ 0 w 2055812"/>
              <a:gd name="T5" fmla="*/ 126207 h 252947"/>
              <a:gd name="T6" fmla="*/ 1027906 w 2055812"/>
              <a:gd name="T7" fmla="*/ 0 h 252947"/>
              <a:gd name="T8" fmla="*/ 0 60000 65536"/>
              <a:gd name="T9" fmla="*/ 5898240 60000 65536"/>
              <a:gd name="T10" fmla="*/ 11796480 60000 65536"/>
              <a:gd name="T11" fmla="*/ 17694720 60000 65536"/>
              <a:gd name="T12" fmla="*/ 21079 w 2055812"/>
              <a:gd name="T13" fmla="*/ 21078 h 252947"/>
              <a:gd name="T14" fmla="*/ 2034733 w 2055812"/>
              <a:gd name="T15" fmla="*/ 231869 h 252947"/>
            </a:gdLst>
            <a:ahLst/>
            <a:cxnLst>
              <a:cxn ang="T8">
                <a:pos x="T0" y="T1"/>
              </a:cxn>
              <a:cxn ang="T9">
                <a:pos x="T2" y="T3"/>
              </a:cxn>
              <a:cxn ang="T10">
                <a:pos x="T4" y="T5"/>
              </a:cxn>
              <a:cxn ang="T11">
                <a:pos x="T6" y="T7"/>
              </a:cxn>
            </a:cxnLst>
            <a:rect l="T12" t="T13" r="T14" b="T15"/>
            <a:pathLst>
              <a:path w="2055812" h="252947">
                <a:moveTo>
                  <a:pt x="0" y="0"/>
                </a:moveTo>
                <a:lnTo>
                  <a:pt x="2013653" y="0"/>
                </a:lnTo>
                <a:lnTo>
                  <a:pt x="2055812" y="42159"/>
                </a:lnTo>
                <a:lnTo>
                  <a:pt x="2055812" y="252947"/>
                </a:lnTo>
                <a:lnTo>
                  <a:pt x="42159" y="252947"/>
                </a:lnTo>
                <a:lnTo>
                  <a:pt x="0" y="210788"/>
                </a:lnTo>
                <a:lnTo>
                  <a:pt x="0" y="0"/>
                </a:lnTo>
                <a:close/>
              </a:path>
            </a:pathLst>
          </a:custGeom>
          <a:solidFill>
            <a:srgbClr val="26F3FF"/>
          </a:solidFill>
          <a:ln>
            <a:noFill/>
          </a:ln>
          <a:effectLst>
            <a:outerShdw blurRad="63500" dist="23000" dir="5400000" rotWithShape="0">
              <a:srgbClr val="000000">
                <a:alpha val="34998"/>
              </a:srgbClr>
            </a:outerShdw>
          </a:effectLst>
          <a:extLst/>
        </p:spPr>
        <p:txBody>
          <a:bodyPr tIns="0" anchor="ctr"/>
          <a:lstStyle/>
          <a:p>
            <a:pPr algn="ctr" defTabSz="457200" fontAlgn="auto">
              <a:spcBef>
                <a:spcPts val="0"/>
              </a:spcBef>
              <a:spcAft>
                <a:spcPts val="0"/>
              </a:spcAft>
              <a:defRPr/>
            </a:pPr>
            <a:r>
              <a:rPr lang="en-GB" sz="1200" b="1" dirty="0">
                <a:solidFill>
                  <a:schemeClr val="lt1"/>
                </a:solidFill>
                <a:latin typeface="Tahoma" panose="020B0604030504040204" pitchFamily="34" charset="0"/>
                <a:ea typeface="Tahoma" panose="020B0604030504040204" pitchFamily="34" charset="0"/>
                <a:cs typeface="Tahoma" panose="020B0604030504040204" pitchFamily="34" charset="0"/>
              </a:rPr>
              <a:t>Writing</a:t>
            </a:r>
          </a:p>
        </p:txBody>
      </p:sp>
      <p:sp>
        <p:nvSpPr>
          <p:cNvPr id="17" name="Rectangle 16"/>
          <p:cNvSpPr/>
          <p:nvPr/>
        </p:nvSpPr>
        <p:spPr>
          <a:xfrm>
            <a:off x="6903246" y="5094887"/>
            <a:ext cx="2057400" cy="1646481"/>
          </a:xfrm>
          <a:prstGeom prst="rect">
            <a:avLst/>
          </a:prstGeom>
          <a:solidFill>
            <a:schemeClr val="accent4">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defTabSz="457200">
              <a:defRPr/>
            </a:pPr>
            <a:endParaRPr lang="en-GB" sz="800" dirty="0">
              <a:solidFill>
                <a:srgbClr val="FFFFFF"/>
              </a:solidFill>
              <a:latin typeface="Calibri" pitchFamily="34" charset="0"/>
              <a:ea typeface="ＭＳ Ｐゴシック" pitchFamily="34" charset="-128"/>
            </a:endParaRPr>
          </a:p>
        </p:txBody>
      </p:sp>
      <p:grpSp>
        <p:nvGrpSpPr>
          <p:cNvPr id="3" name="Group 34"/>
          <p:cNvGrpSpPr>
            <a:grpSpLocks/>
          </p:cNvGrpSpPr>
          <p:nvPr/>
        </p:nvGrpSpPr>
        <p:grpSpPr bwMode="auto">
          <a:xfrm>
            <a:off x="6923834" y="640795"/>
            <a:ext cx="2016224" cy="2195372"/>
            <a:chOff x="6876256" y="1230879"/>
            <a:chExt cx="2138362" cy="4393958"/>
          </a:xfrm>
        </p:grpSpPr>
        <p:sp>
          <p:nvSpPr>
            <p:cNvPr id="19" name="Rectangle 18"/>
            <p:cNvSpPr/>
            <p:nvPr/>
          </p:nvSpPr>
          <p:spPr>
            <a:xfrm>
              <a:off x="6876256" y="1870847"/>
              <a:ext cx="2138362" cy="3753990"/>
            </a:xfrm>
            <a:prstGeom prst="rect">
              <a:avLst/>
            </a:prstGeom>
            <a:solidFill>
              <a:schemeClr val="accent4">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defTabSz="457200">
                <a:defRPr/>
              </a:pPr>
              <a:endParaRPr lang="en-GB" sz="1000" dirty="0">
                <a:solidFill>
                  <a:srgbClr val="000000"/>
                </a:solidFill>
                <a:latin typeface="Calibri" pitchFamily="34" charset="0"/>
              </a:endParaRPr>
            </a:p>
            <a:p>
              <a:pPr lvl="0" defTabSz="457200" fontAlgn="base">
                <a:spcBef>
                  <a:spcPct val="0"/>
                </a:spcBef>
                <a:spcAft>
                  <a:spcPct val="0"/>
                </a:spcAft>
                <a:defRPr/>
              </a:pPr>
              <a:r>
                <a:rPr lang="en-GB" sz="1000" dirty="0">
                  <a:solidFill>
                    <a:srgbClr val="000000"/>
                  </a:solidFill>
                  <a:latin typeface="Calibri" pitchFamily="34" charset="0"/>
                </a:rPr>
                <a:t> </a:t>
              </a:r>
            </a:p>
            <a:p>
              <a:pPr defTabSz="457200">
                <a:defRPr/>
              </a:pPr>
              <a:endParaRPr lang="en-GB" sz="800" dirty="0">
                <a:solidFill>
                  <a:schemeClr val="tx1"/>
                </a:solidFill>
                <a:latin typeface="Calibri" pitchFamily="34" charset="0"/>
                <a:ea typeface="ＭＳ Ｐゴシック" pitchFamily="34" charset="-128"/>
              </a:endParaRPr>
            </a:p>
            <a:p>
              <a:pPr defTabSz="457200">
                <a:defRPr/>
              </a:pPr>
              <a:endParaRPr lang="en-GB" sz="800" dirty="0">
                <a:solidFill>
                  <a:schemeClr val="tx1"/>
                </a:solidFill>
                <a:latin typeface="Calibri" pitchFamily="34" charset="0"/>
                <a:ea typeface="ＭＳ Ｐゴシック" pitchFamily="34" charset="-128"/>
              </a:endParaRPr>
            </a:p>
            <a:p>
              <a:pPr defTabSz="457200">
                <a:defRPr/>
              </a:pPr>
              <a:endParaRPr lang="en-GB" sz="800" dirty="0">
                <a:solidFill>
                  <a:schemeClr val="tx1"/>
                </a:solidFill>
                <a:latin typeface="Calibri" pitchFamily="34" charset="0"/>
                <a:ea typeface="ＭＳ Ｐゴシック" pitchFamily="34" charset="-128"/>
              </a:endParaRPr>
            </a:p>
          </p:txBody>
        </p:sp>
        <p:sp>
          <p:nvSpPr>
            <p:cNvPr id="20" name="Snip Diagonal Corner Rectangle 6"/>
            <p:cNvSpPr>
              <a:spLocks noChangeArrowheads="1"/>
            </p:cNvSpPr>
            <p:nvPr/>
          </p:nvSpPr>
          <p:spPr bwMode="auto">
            <a:xfrm>
              <a:off x="6876256" y="1230879"/>
              <a:ext cx="2114550" cy="672423"/>
            </a:xfrm>
            <a:custGeom>
              <a:avLst/>
              <a:gdLst>
                <a:gd name="T0" fmla="*/ 2114550 w 2055812"/>
                <a:gd name="T1" fmla="*/ 394731 h 252947"/>
                <a:gd name="T2" fmla="*/ 1057275 w 2055812"/>
                <a:gd name="T3" fmla="*/ 789459 h 252947"/>
                <a:gd name="T4" fmla="*/ 0 w 2055812"/>
                <a:gd name="T5" fmla="*/ 394731 h 252947"/>
                <a:gd name="T6" fmla="*/ 1057275 w 2055812"/>
                <a:gd name="T7" fmla="*/ 0 h 252947"/>
                <a:gd name="T8" fmla="*/ 0 60000 65536"/>
                <a:gd name="T9" fmla="*/ 5898240 60000 65536"/>
                <a:gd name="T10" fmla="*/ 11796480 60000 65536"/>
                <a:gd name="T11" fmla="*/ 17694720 60000 65536"/>
                <a:gd name="T12" fmla="*/ 21079 w 2055812"/>
                <a:gd name="T13" fmla="*/ 21079 h 252947"/>
                <a:gd name="T14" fmla="*/ 2034733 w 2055812"/>
                <a:gd name="T15" fmla="*/ 231868 h 252947"/>
              </a:gdLst>
              <a:ahLst/>
              <a:cxnLst>
                <a:cxn ang="T8">
                  <a:pos x="T0" y="T1"/>
                </a:cxn>
                <a:cxn ang="T9">
                  <a:pos x="T2" y="T3"/>
                </a:cxn>
                <a:cxn ang="T10">
                  <a:pos x="T4" y="T5"/>
                </a:cxn>
                <a:cxn ang="T11">
                  <a:pos x="T6" y="T7"/>
                </a:cxn>
              </a:cxnLst>
              <a:rect l="T12" t="T13" r="T14" b="T15"/>
              <a:pathLst>
                <a:path w="2055812" h="252947">
                  <a:moveTo>
                    <a:pt x="0" y="0"/>
                  </a:moveTo>
                  <a:lnTo>
                    <a:pt x="2013653" y="0"/>
                  </a:lnTo>
                  <a:lnTo>
                    <a:pt x="2055812" y="42159"/>
                  </a:lnTo>
                  <a:lnTo>
                    <a:pt x="2055812" y="252947"/>
                  </a:lnTo>
                  <a:lnTo>
                    <a:pt x="42159" y="252947"/>
                  </a:lnTo>
                  <a:lnTo>
                    <a:pt x="0" y="210788"/>
                  </a:lnTo>
                  <a:lnTo>
                    <a:pt x="0" y="0"/>
                  </a:lnTo>
                  <a:close/>
                </a:path>
              </a:pathLst>
            </a:custGeom>
            <a:solidFill>
              <a:srgbClr val="000090"/>
            </a:solidFill>
            <a:ln>
              <a:noFill/>
            </a:ln>
            <a:effectLst>
              <a:outerShdw blurRad="63500" dist="23000" dir="5400000" rotWithShape="0">
                <a:srgbClr val="000000">
                  <a:alpha val="34998"/>
                </a:srgbClr>
              </a:outerShdw>
            </a:effectLst>
            <a:extLst>
              <a:ext uri="{91240B29-F687-4F45-9708-019B960494DF}">
                <a14:hiddenLine xmlns:a14="http://schemas.microsoft.com/office/drawing/2010/main" w="9525">
                  <a:solidFill>
                    <a:srgbClr val="000000"/>
                  </a:solidFill>
                  <a:miter lim="800000"/>
                  <a:headEnd/>
                  <a:tailEnd/>
                </a14:hiddenLine>
              </a:ext>
            </a:extLst>
          </p:spPr>
          <p:txBody>
            <a:bodyPr tIns="0" anchor="ctr"/>
            <a:lstStyle/>
            <a:p>
              <a:pPr algn="ctr" defTabSz="457200"/>
              <a:r>
                <a:rPr lang="en-GB" sz="1200" b="1" dirty="0">
                  <a:solidFill>
                    <a:srgbClr val="FFFFFF"/>
                  </a:solidFill>
                  <a:latin typeface="Tahoma" panose="020B0604030504040204" pitchFamily="34" charset="0"/>
                  <a:ea typeface="Tahoma" panose="020B0604030504040204" pitchFamily="34" charset="0"/>
                  <a:cs typeface="Tahoma" panose="020B0604030504040204" pitchFamily="34" charset="0"/>
                </a:rPr>
                <a:t>Maths</a:t>
              </a:r>
            </a:p>
          </p:txBody>
        </p:sp>
      </p:grpSp>
      <p:sp>
        <p:nvSpPr>
          <p:cNvPr id="21" name="Rectangle 27"/>
          <p:cNvSpPr>
            <a:spLocks noChangeArrowheads="1"/>
          </p:cNvSpPr>
          <p:nvPr/>
        </p:nvSpPr>
        <p:spPr bwMode="auto">
          <a:xfrm>
            <a:off x="2290763" y="225425"/>
            <a:ext cx="4562475"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GB" sz="900"/>
              <a:t>.</a:t>
            </a:r>
          </a:p>
        </p:txBody>
      </p:sp>
      <p:sp>
        <p:nvSpPr>
          <p:cNvPr id="22" name="Snip Diagonal Corner Rectangle 6"/>
          <p:cNvSpPr>
            <a:spLocks noChangeArrowheads="1"/>
          </p:cNvSpPr>
          <p:nvPr/>
        </p:nvSpPr>
        <p:spPr bwMode="auto">
          <a:xfrm>
            <a:off x="179512" y="774422"/>
            <a:ext cx="2055812" cy="360015"/>
          </a:xfrm>
          <a:custGeom>
            <a:avLst/>
            <a:gdLst>
              <a:gd name="T0" fmla="*/ 2055812 w 2055812"/>
              <a:gd name="T1" fmla="*/ 360364 h 252947"/>
              <a:gd name="T2" fmla="*/ 1027906 w 2055812"/>
              <a:gd name="T3" fmla="*/ 720725 h 252947"/>
              <a:gd name="T4" fmla="*/ 0 w 2055812"/>
              <a:gd name="T5" fmla="*/ 360364 h 252947"/>
              <a:gd name="T6" fmla="*/ 1027906 w 2055812"/>
              <a:gd name="T7" fmla="*/ 0 h 252947"/>
              <a:gd name="T8" fmla="*/ 0 60000 65536"/>
              <a:gd name="T9" fmla="*/ 5898240 60000 65536"/>
              <a:gd name="T10" fmla="*/ 11796480 60000 65536"/>
              <a:gd name="T11" fmla="*/ 17694720 60000 65536"/>
              <a:gd name="T12" fmla="*/ 21079 w 2055812"/>
              <a:gd name="T13" fmla="*/ 21079 h 252947"/>
              <a:gd name="T14" fmla="*/ 2034733 w 2055812"/>
              <a:gd name="T15" fmla="*/ 231868 h 252947"/>
            </a:gdLst>
            <a:ahLst/>
            <a:cxnLst>
              <a:cxn ang="T8">
                <a:pos x="T0" y="T1"/>
              </a:cxn>
              <a:cxn ang="T9">
                <a:pos x="T2" y="T3"/>
              </a:cxn>
              <a:cxn ang="T10">
                <a:pos x="T4" y="T5"/>
              </a:cxn>
              <a:cxn ang="T11">
                <a:pos x="T6" y="T7"/>
              </a:cxn>
            </a:cxnLst>
            <a:rect l="T12" t="T13" r="T14" b="T15"/>
            <a:pathLst>
              <a:path w="2055812" h="252947">
                <a:moveTo>
                  <a:pt x="0" y="0"/>
                </a:moveTo>
                <a:lnTo>
                  <a:pt x="2013653" y="0"/>
                </a:lnTo>
                <a:lnTo>
                  <a:pt x="2055812" y="42159"/>
                </a:lnTo>
                <a:lnTo>
                  <a:pt x="2055812" y="252947"/>
                </a:lnTo>
                <a:lnTo>
                  <a:pt x="42159" y="252947"/>
                </a:lnTo>
                <a:lnTo>
                  <a:pt x="0" y="210788"/>
                </a:lnTo>
                <a:lnTo>
                  <a:pt x="0" y="0"/>
                </a:lnTo>
                <a:close/>
              </a:path>
            </a:pathLst>
          </a:custGeom>
          <a:solidFill>
            <a:srgbClr val="FFBA2A"/>
          </a:solidFill>
          <a:ln>
            <a:noFill/>
          </a:ln>
          <a:effectLst>
            <a:outerShdw blurRad="63500" dist="23000" dir="5400000" rotWithShape="0">
              <a:srgbClr val="000000">
                <a:alpha val="34998"/>
              </a:srgbClr>
            </a:outerShdw>
          </a:effectLst>
          <a:extLst/>
        </p:spPr>
        <p:txBody>
          <a:bodyPr tIns="0" anchor="ctr"/>
          <a:lstStyle/>
          <a:p>
            <a:pPr algn="ctr" defTabSz="457200"/>
            <a:r>
              <a:rPr lang="en-GB" sz="1200" b="1" dirty="0">
                <a:solidFill>
                  <a:srgbClr val="FFFFFF"/>
                </a:solidFill>
                <a:latin typeface="Tahoma" panose="020B0604030504040204" pitchFamily="34" charset="0"/>
                <a:ea typeface="Tahoma" panose="020B0604030504040204" pitchFamily="34" charset="0"/>
                <a:cs typeface="Tahoma" panose="020B0604030504040204" pitchFamily="34" charset="0"/>
              </a:rPr>
              <a:t>Communication and Language </a:t>
            </a:r>
          </a:p>
        </p:txBody>
      </p:sp>
      <p:sp>
        <p:nvSpPr>
          <p:cNvPr id="30722" name="AutoShape 2" descr="data:image/jpeg;base64,/9j/4AAQSkZJRgABAQAAAQABAAD/2wCEAAkGBwgHBhQIBwgWFRUXFh0aFxYXFx8gGBocIB0ZIRoVGxgkHigiIx0xHCAVJD0rJSkrLi4uIB81ODMtNzQuMCsBCgoKDg0OGxAQGzcmICQ3MjEyLzc2LzE0NTcwMjc0LDQ0MC4sLSw0LC0vMCwvLzQ0LC0sLCw3LCwsLC00NC8sNv/AABEIAJ8BPgMBEQACEQEDEQH/xAAcAAEAAgMBAQEAAAAAAAAAAAAABQgEBgcBAgP/xABCEAACAQIDAwkEBwYFBQAAAAAAAQIDBAUGERIhcwciMTU2QVFhshOBkaEUMlJicbHCFXKSosHwFkJ0gtEjJDNDU//EABsBAQACAwEBAAAAAAAAAAAAAAAEBQMGBwIB/8QANxEBAAEDAQQHBwMEAgMAAAAAAAECAwQRBSExcRIyMzRBUbEGE2GBkaHBItHwFEJSYiThFUNy/9oADAMBAAIRAxEAPwDUTXXZgAAAAAAAABm4J1zQ4sPUj1b68I2X3e5yn0WSNgciAAAAAAAAAAAAAAAAAAAAAQmduyV1wpGHI7KpY7I79a5wr2UbqoAAAAAAAAAAAAAAAAAAAADNwTrmhxYepHq314Rsvu9zlPoskbA5EAAAAAAAAAPJSjCO1OWi8WH2ImZ0h6HwAAAAAAAAAQmduyV1wpGHI7KpY7I79a5wr2UbqoAAAAAAAAAAAAAAAAAAAADNwTrmhxYepHq314Rsvu9zlPoskbA5EAAAAAAAAAObcruYHRoRwS2nvlpOpp3RT5sfe1r7l4lfm3dI6ENu9l9n9KqcquN0bo5+M/KN3znybPkTHv2/gEa9SX/UhzKn7y/ze9aP8dV3EnHu+8o18VNtnA/o8maY6s745eXy4NiM6qAAAAAAAAITO3ZK64UjDkdlUsdkd+tc4V7KN1UAAAAAAAAAAAAAAAAAAAABm4J1zQ4sPUj1b68I2X3e5yn0WSNgciAAAAAAAAMXFL+hheHVL66lpGEW35+CXm3oveea64opmqWfGsV5F2m1RxmdP5yV1xbEK+K4lUv7p86ctX5eEV5JaL3FDXXNdU1S6vjY9GPaptUcIj+fVPcneP8A7Cx9KtPSlV0hU8F9mfufybM2Ld93Xv4Srdu7P/q8aejH6qd8fmPn66O7F05mAAAAAAAAQmduyV1wpGHI7KpY7I79a5wr2UbqoAAAAAAAAAAAAAAAAAAAADNwTrmhxYepHq314Rsvu9zlPoskbA5EAAAAABi4pbfTMNq2uv14Sj8U1qea46VMwzY933V6mvymJ+kuP5d5R8VwvShiK9vTW7nPSovwn3/7tfxRVWsyujdVvhvuf7OY2R+q1+ir4cPp+30e57zzHMVrCysKMoU09qe1prJ9y0Ta2Vvfm9OjQZOV7yOjTwNjbDnCrm7dmJq4Rp4fXxn+cWkkRsYB0vBOVCFlgkba/s51KsI7KkmtmSX1XJvenppruevSWFvN6NGlUb2n5nsvN3Imu3XEUzv08Y89PDTy3x5MPB8z4vmzN9vbXNbYpe02vZQ3R0gnLnd8vqrp3eSPFF6u9diJ4JGVszG2dg3K6I1q006U8d+7d5cfB2AtWggAAAAAQmduyV1wpGHI7KpY7I79a5wr2UbqoAAAAAAAAAAAAAAAAAAAADNwTrmhxYepHq314Rsvu9zlPoskbA5EAAAAAAArpmm0djmO4ttnTSrLT8G24/Joob1PRuTDrOzrvvcS3X5xH18fuizGmgAABvnI9aOtmKdy47qdJ/GTSXy2ybg063Jnyax7U3eji00f5T9oj99HYy1aAAAAAABCZ27JXXCkYcjsqljsjv1rnCvZRuqgAAAAAAAAAAAAAAAAAAAAM3BOuaHFh6kerfXhGy+73OU+iyRsDkQAAAANZwnOFnf5jr4LNqMoTcab7p7K5y/eUlL8UR6Mimq5NC4ytj3bOJbyY3xMaz8NeHy00+bZiQp3EeVi0Vtm6VVf+ynCf5x/SU+bTpd183RvZq708GKf8ZmPz+WnEVsAAAAdZ5GLRQwy4vPtVFD+GOv6yzwKf0zLRfay7ret2/KJn6z/ANOitpLVsntTje1vAc32mOZgrYbZ7404Jxn9tp6Ta+7vhp72R7eRTcrmmPBcZuyLuJi0XrnGqd8eXl8+OrZSQpwAAAhM7dkrrhSMOR2VSx2R361zhXso3VQAAAAAAAAAAAAAAAAAAAAGbgnXNDiw9SPVvrwjZfd7nKfRZI2ByIA0flSucTwyxo4lhd5OnszcJqL3NSWqco9D0cWt/iQ8yqumIqplsns5ax79yuzeoidY1jX4cdJ4+P2aZY8puYLbRXDp1V96Gj+MWl8iJTm3I472wXvZnCr6utPKf31TkOVpO2l7TCNJ6c3SprHXz5qaXxM39fu6qtn2Snpxpd3eO7f6uZ/SK30j6T7R7e1tbSej2tddrXx13lfrOurcfd09DoabuGnwdr5P84QzBafRbySVxBb/AL6+2l4+K/tW+Nke8jSeLnW29jzh1+8t9nP2+H7IDlptHpbXkV9uDf8AC4/rMGfT1ZWnsld7W3yn8T+HLyuboAAAHeOTa0dpk6gpLfLam/8AdJ6fy7JdYlOlqHMtv3feZ9enhpH0jf8AfVqPKZnP27lgmE1eb0Vpp/W8aafh4+PR0a6xcvJ1/RT8177P7G6GmVfjf/bHl8efl5ceWlZXxqpl/GoYhCG0lqpR102otaNa/B/ikQ7Nz3dcVNi2jhRmY9VmZ014T5TDeL7lam9Vh+FJeDqT1/lSX5kyrP8A8Ya3Z9ko/wDbc+kfmf2a9fcouZLvdC6jTXhTgvzer+ZgqzLs+Oi1s+zuBb409LnP7aR9nW8oU7mnlug76vKdSUNuUptuWsudpv8ABNL3FpYifdxrxaLtSq3OXX7uIimJ0iI4bt334pgyoCEzt2SuuFIw5HZVLHZHfrXOFeyjdVAAAAAAAAAAAAAAAAAAAAAZuCdc0OLD1I9W+vCNl93ucp9FkjYHIgCEzph/7TyvcWyjq9hyj47Uecl72tPeYcijpW5hY7JyPcZluvw10nlO6fVXso3VQAB+1nd17G6jdWlVxnF6xkulM+01TTOsMd21Rdom3XGsTxhsOa86XeZbGna3NtGGw9puLfOlppro+hb3u3me9kzdiImFTs3YtvBuVXKKpnXdv8I/LWCOugAAA23/AB9icMtRwa2pxg4x2Papva2V3Jdz03a/DQk/1Vfu+hH1UP8A4DHnLnJrnXWdej4a/mPh6tSIy+AAGdgdg8TxijYpfXqRi9O5a85+5as926enVFKNmX4sWK7v+MTP7fdZCKUY7MVuRfuRzOu+XofEJnbsldcKRhyOyqWOyO/WucK9lG6qAAAAAAAAAAAAAAAAAAAAAzcE65ocWHqR6t9eEbL7vc5T6LJGwORAHzUnCnTc6skklvb6NPMS+0xMzpHFWvFKdCliVWlZz2qaqSUGnqnFSey9fw0NfriIqmI4Ov49VdVmiq5GlUxGvPTexjyzAAAAAAAAAAAAAbfyVq1/xbGpd1VFxhJ09XprN6R0XnsufwJWHp73eoPaSbn9DMURrrMa8uPrEO4Fw5wAQmduyV1wpGHI7KpY7I79a5wr2UbqoAAAAAAAAAAAAAAAAAAAADNwTrmhxYepHq314Rsvu9zlPoskbA5EAcy5UMBxyvrfW93OtQW90v8A5+aiklKPnpqu/Xeyuy7Vyf1ROseTcfZ3PxKNLVVMU1/5efznhPw4T4eTlpXN1AAAAAAAAAAAAAAfdCjVuKyo0KblKT0UYrVt+CQiJmdIeK66aKZqqnSI8XdMh4PjGFYbpjOISm2t1JtNU/La6dfJPZXn0lzjW66Kf1z8nNds5mLkXf8Aj0RGn93DX5cPtrybQSVMhM7dkrrhSMOR2VSx2R361zhXso3VQAAAAAAAAAAAAAAAAAAAAGbgnXNDiw9SPVvrwjZfd7nKfRZI2ByIAAc8zvyeU75yxDAoKNTplS6Iz84+Evk/Lvg5GJFX6qOPk2vZHtDVa0s5M60+FXjHPzj7x8XJatKpRqulWpuMk9HFrRp96a8SrmJjdLeaaqaoiqmdYl8h6AAAAAAAAAADOwfCb3Gr5WeH0XKT6fCK75Sfcj3RbqrnSlGysu1i25uXZ0j1+EfF2vJ+TbLLdH2n/krNc6o10fdgu5fN/JW9jHptR8XOtq7Zu51WnCiOEfmfj9o+7ZiQpwCEzt2SuuFIw5HZVLHZHfrXOFeyjdVAAAAAAAAAAAAAAAAAAAAAZuCdc0OLD1I9W+vCNl93ucp9FkjYHIgAAA1fOWTLPMlL2sNKddLm1Etz+7Nd68+lfJxr+NTdjXxXWyts3cGrozvo8vzH80n7uKYvhd5g987PEKLjJfBrulF96KiuiqidKnRMXKtZNuLlqdYn+aT8WGeUgAAAAAAAAn8p5Uvsy3OlBbNOL59VrcvJeMtO746GazYquzu4Kvae1bODR+rfVPCn+cI/kO24BgdhgFirXD6Wi/zSf1pPxk/7S7i4t2qbcaUuc5udezLnvLs8o8I5JMyIYAAhM7dkrrhSMOR2VSx2R361zhXso3VQAAAAAAAAAAAAAAAAAAAAGbgnXNDiw9SPVvrwjZfd7nKfRZI2ByIAAAAEVmLAbDH7B21/T6Ndma+tB+Kfw3dDMd21TcjSpNwc+9h3OnannHhKu01sycdddO9dBQusROsavA+gAAAAATWTcKoY1mOlYXc9ISbctHo2oxb2V+On5mWxbiu5FMq7auXXi4ld2iN8afedHf7O1oWVtG2tKKhCK0UUtyLymmKY0hy67dru1zXXOsz4v2PrGAAAEJnbsldcKRhyOyqWOyO/WucK9lG6qAAAAAAAAAAAAAAAAAAAAAzcE65ocWHqR6t9eEbL7vc5T6LJGwORAAAAAiM23FzbZcrysqM51HDZhGEW5ay5uqS8NdfcYr8zFudOKfsy3RXl0RcmIp11nXdG7f8Afg4vbZJzLcx1p4TNfvOMflJoqYxrs/2uhXNt4Fvjdj5az6RKXtuS7H6ujrVKMPHWbb+UWvmZYwbk8dEC57UYVPViqfl+8wmLbkkfTdYx7o0/6uX9DLGB51IFz2t/wtfWf+vyj86ZAtcAwT9oWl5OTjJKSnpvTem7RbnqY7+JFujpRKVsnb9zMyPc10RGuumnwStlyV2VfDqdSriM1UlFOWiTjq1rol06e8y04NM0xOu9Cu+1V2i7VTFuOjE7uOrEuuSW6iv+0xaEn3KUHH5pyPE4E+FTPb9rbc9e1Mcp1/EIe75NMx0FrSpU6n7lRfq2TFVhXY+Kfa9pcGvjM084/bVi2GAZkwHFqV9LCKr9nNSexHa1Se9c3XpWqPNNq7bqiro8Ga9n4OZYrtRdp/VExvnTlx0d3i1JaounM5jR6AAAAITO3ZK64UjDkdlUsdkd+tc4V7KN1UAAAAAAAAAAAAAAAAAAAABm4J1zQ4sPUj1b68I2X3e5yn0WSNgciAAAAAAAAAGm8rM1HKDXjUgvzf8AQiZvZNg9madc6PhEtnwmW3hVGfjTg/5USaOrCmyo0vVx8Z9WWemAAAAAAAAAhM7dkrrhSMOR2VSx2R361zhXso3VQAAAAAAAAAAAAAAAAAAAAGbgnXNDiw9SPVvrwjZfd7nKfRZI2ByIAAAAAAAAAaJyxz2csU4+NePoqELO7OObZvZWNcyqf9Z9YbXl2W1l+2l40KfoiSbXUp5Qo86NMq7H+1XqkDIigAAAAAAAEJnbsldcKRhyOyqWOyO/WucK9lG6qAAAAAAAAAAAAAAAAAAAAAzcE65ocWHqR6t9eEbL7vc5T6LJGwORAAAAAAAAADn/ACzS0wGjDxra/CEv+SDn9SObafZSP+TXP+v5hteVHrle1/09P0RJNns6eUKPaXfLv/1V6ylTKhAAAAAAAAEJnbsldcKRhyOyqWOyO/WucK9lG6qAAAAAAAAAAAAAAAAAAAAAzcE65ocWHqR6t9eEbL7vc5T6LJGwORAAAAAAAAADU+ULLd9mWzpULCpTjsTcnttru0WmkX5kXJs1XYiKV5sPaVnBuV13YmdY03afmYT2BWdTD8Fo2Vdpyp04wbXRqkk9Ny3Ge3TNNERPgrMy9TeyK7lPCqZn6yzj2jAAAAAAAAEJnbsldcKRhyOyqWOyO/WucK9lG6qAAAAAAAAAAAAAAAAAAAAAzcE65ocWHqR6t9eEbL7vc5T6LJGwORAAAAAAAAAAAAAAAAAAAAAITO3ZK64UjDkdlUsdkd+tc4V7KN1UAAAAAAAAAAP/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30724" name="AutoShape 4" descr="data:image/jpeg;base64,/9j/4AAQSkZJRgABAQAAAQABAAD/2wCEAAkGBwgHBhQIBwgWFRUXFh0aFxYXFx8gGBocIB0ZIRoVGxgkHigiIx0xHCAVJD0rJSkrLi4uIB81ODMtNzQuMCsBCgoKDg0OGxAQGzcmICQ3MjEyLzc2LzE0NTcwMjc0LDQ0MC4sLSw0LC0vMCwvLzQ0LC0sLCw3LCwsLC00NC8sNv/AABEIAJ8BPgMBEQACEQEDEQH/xAAcAAEAAgMBAQEAAAAAAAAAAAAABQgEBgcBAgP/xABCEAACAQIDAwkEBwYFBQAAAAAAAQIDBAUGERIhcwciMTU2QVFhshOBkaEUMlJicbHCFXKSosHwFkJ0gtEjJDNDU//EABsBAQACAwEBAAAAAAAAAAAAAAAEBQMGBwIB/8QANxEBAAEDAQQHBwMEAgMAAAAAAAECAwQRBSExcRIyMzRBUbEGE2GBkaHBItHwFEJSYiThFUNy/9oADAMBAAIRAxEAPwDUTXXZgAAAAAAAABm4J1zQ4sPUj1b68I2X3e5yn0WSNgciAAAAAAAAAAAAAAAAAAAAAQmduyV1wpGHI7KpY7I79a5wr2UbqoAAAAAAAAAAAAAAAAAAAADNwTrmhxYepHq314Rsvu9zlPoskbA5EAAAAAAAAAPJSjCO1OWi8WH2ImZ0h6HwAAAAAAAAAQmduyV1wpGHI7KpY7I79a5wr2UbqoAAAAAAAAAAAAAAAAAAAADNwTrmhxYepHq314Rsvu9zlPoskbA5EAAAAAAAAAObcruYHRoRwS2nvlpOpp3RT5sfe1r7l4lfm3dI6ENu9l9n9KqcquN0bo5+M/KN3znybPkTHv2/gEa9SX/UhzKn7y/ze9aP8dV3EnHu+8o18VNtnA/o8maY6s745eXy4NiM6qAAAAAAAAITO3ZK64UjDkdlUsdkd+tc4V7KN1UAAAAAAAAAAAAAAAAAAAABm4J1zQ4sPUj1b68I2X3e5yn0WSNgciAAAAAAAAMXFL+hheHVL66lpGEW35+CXm3oveea64opmqWfGsV5F2m1RxmdP5yV1xbEK+K4lUv7p86ctX5eEV5JaL3FDXXNdU1S6vjY9GPaptUcIj+fVPcneP8A7Cx9KtPSlV0hU8F9mfufybM2Ld93Xv4Srdu7P/q8aejH6qd8fmPn66O7F05mAAAAAAAAQmduyV1wpGHI7KpY7I79a5wr2UbqoAAAAAAAAAAAAAAAAAAAADNwTrmhxYepHq314Rsvu9zlPoskbA5EAAAAABi4pbfTMNq2uv14Sj8U1qea46VMwzY933V6mvymJ+kuP5d5R8VwvShiK9vTW7nPSovwn3/7tfxRVWsyujdVvhvuf7OY2R+q1+ir4cPp+30e57zzHMVrCysKMoU09qe1prJ9y0Ta2Vvfm9OjQZOV7yOjTwNjbDnCrm7dmJq4Rp4fXxn+cWkkRsYB0vBOVCFlgkba/s51KsI7KkmtmSX1XJvenppruevSWFvN6NGlUb2n5nsvN3Imu3XEUzv08Y89PDTy3x5MPB8z4vmzN9vbXNbYpe02vZQ3R0gnLnd8vqrp3eSPFF6u9diJ4JGVszG2dg3K6I1q006U8d+7d5cfB2AtWggAAAAAQmduyV1wpGHI7KpY7I79a5wr2UbqoAAAAAAAAAAAAAAAAAAAADNwTrmhxYepHq314Rsvu9zlPoskbA5EAAAAAAArpmm0djmO4ttnTSrLT8G24/Joob1PRuTDrOzrvvcS3X5xH18fuizGmgAABvnI9aOtmKdy47qdJ/GTSXy2ybg063Jnyax7U3eji00f5T9oj99HYy1aAAAAAABCZ27JXXCkYcjsqljsjv1rnCvZRuqgAAAAAAAAAAAAAAAAAAAAM3BOuaHFh6kerfXhGy+73OU+iyRsDkQAAAANZwnOFnf5jr4LNqMoTcab7p7K5y/eUlL8UR6Mimq5NC4ytj3bOJbyY3xMaz8NeHy00+bZiQp3EeVi0Vtm6VVf+ynCf5x/SU+bTpd183RvZq708GKf8ZmPz+WnEVsAAAAdZ5GLRQwy4vPtVFD+GOv6yzwKf0zLRfay7ret2/KJn6z/ANOitpLVsntTje1vAc32mOZgrYbZ7404Jxn9tp6Ta+7vhp72R7eRTcrmmPBcZuyLuJi0XrnGqd8eXl8+OrZSQpwAAAhM7dkrrhSMOR2VSx2R361zhXso3VQAAAAAAAAAAAAAAAAAAAAGbgnXNDiw9SPVvrwjZfd7nKfRZI2ByIA0flSucTwyxo4lhd5OnszcJqL3NSWqco9D0cWt/iQ8yqumIqplsns5ax79yuzeoidY1jX4cdJ4+P2aZY8puYLbRXDp1V96Gj+MWl8iJTm3I472wXvZnCr6utPKf31TkOVpO2l7TCNJ6c3SprHXz5qaXxM39fu6qtn2Snpxpd3eO7f6uZ/SK30j6T7R7e1tbSej2tddrXx13lfrOurcfd09DoabuGnwdr5P84QzBafRbySVxBb/AL6+2l4+K/tW+Nke8jSeLnW29jzh1+8t9nP2+H7IDlptHpbXkV9uDf8AC4/rMGfT1ZWnsld7W3yn8T+HLyuboAAAHeOTa0dpk6gpLfLam/8AdJ6fy7JdYlOlqHMtv3feZ9enhpH0jf8AfVqPKZnP27lgmE1eb0Vpp/W8aafh4+PR0a6xcvJ1/RT8177P7G6GmVfjf/bHl8efl5ceWlZXxqpl/GoYhCG0lqpR102otaNa/B/ikQ7Nz3dcVNi2jhRmY9VmZ014T5TDeL7lam9Vh+FJeDqT1/lSX5kyrP8A8Ya3Z9ko/wDbc+kfmf2a9fcouZLvdC6jTXhTgvzer+ZgqzLs+Oi1s+zuBb409LnP7aR9nW8oU7mnlug76vKdSUNuUptuWsudpv8ABNL3FpYifdxrxaLtSq3OXX7uIimJ0iI4bt334pgyoCEzt2SuuFIw5HZVLHZHfrXOFeyjdVAAAAAAAAAAAAAAAAAAAAAZuCdc0OLD1I9W+vCNl93ucp9FkjYHIgCEzph/7TyvcWyjq9hyj47Uecl72tPeYcijpW5hY7JyPcZluvw10nlO6fVXso3VQAB+1nd17G6jdWlVxnF6xkulM+01TTOsMd21Rdom3XGsTxhsOa86XeZbGna3NtGGw9puLfOlppro+hb3u3me9kzdiImFTs3YtvBuVXKKpnXdv8I/LWCOugAAA23/AB9icMtRwa2pxg4x2Papva2V3Jdz03a/DQk/1Vfu+hH1UP8A4DHnLnJrnXWdej4a/mPh6tSIy+AAGdgdg8TxijYpfXqRi9O5a85+5as926enVFKNmX4sWK7v+MTP7fdZCKUY7MVuRfuRzOu+XofEJnbsldcKRhyOyqWOyO/WucK9lG6qAAAAAAAAAAAAAAAAAAAAAzcE65ocWHqR6t9eEbL7vc5T6LJGwORAHzUnCnTc6skklvb6NPMS+0xMzpHFWvFKdCliVWlZz2qaqSUGnqnFSey9fw0NfriIqmI4Ov49VdVmiq5GlUxGvPTexjyzAAAAAAAAAAAAAbfyVq1/xbGpd1VFxhJ09XprN6R0XnsufwJWHp73eoPaSbn9DMURrrMa8uPrEO4Fw5wAQmduyV1wpGHI7KpY7I79a5wr2UbqoAAAAAAAAAAAAAAAAAAAADNwTrmhxYepHq314Rsvu9zlPoskbA5EAcy5UMBxyvrfW93OtQW90v8A5+aiklKPnpqu/Xeyuy7Vyf1ROseTcfZ3PxKNLVVMU1/5efznhPw4T4eTlpXN1AAAAAAAAAAAAAAfdCjVuKyo0KblKT0UYrVt+CQiJmdIeK66aKZqqnSI8XdMh4PjGFYbpjOISm2t1JtNU/La6dfJPZXn0lzjW66Kf1z8nNds5mLkXf8Aj0RGn93DX5cPtrybQSVMhM7dkrrhSMOR2VSx2R361zhXso3VQAAAAAAAAAAAAAAAAAAAAGbgnXNDiw9SPVvrwjZfd7nKfRZI2ByIAAc8zvyeU75yxDAoKNTplS6Iz84+Evk/Lvg5GJFX6qOPk2vZHtDVa0s5M60+FXjHPzj7x8XJatKpRqulWpuMk9HFrRp96a8SrmJjdLeaaqaoiqmdYl8h6AAAAAAAAAADOwfCb3Gr5WeH0XKT6fCK75Sfcj3RbqrnSlGysu1i25uXZ0j1+EfF2vJ+TbLLdH2n/krNc6o10fdgu5fN/JW9jHptR8XOtq7Zu51WnCiOEfmfj9o+7ZiQpwCEzt2SuuFIw5HZVLHZHfrXOFeyjdVAAAAAAAAAAAAAAAAAAAAAZuCdc0OLD1I9W+vCNl93ucp9FkjYHIgAAA1fOWTLPMlL2sNKddLm1Etz+7Nd68+lfJxr+NTdjXxXWyts3cGrozvo8vzH80n7uKYvhd5g987PEKLjJfBrulF96KiuiqidKnRMXKtZNuLlqdYn+aT8WGeUgAAAAAAAAn8p5Uvsy3OlBbNOL59VrcvJeMtO746GazYquzu4Kvae1bODR+rfVPCn+cI/kO24BgdhgFirXD6Wi/zSf1pPxk/7S7i4t2qbcaUuc5udezLnvLs8o8I5JMyIYAAhM7dkrrhSMOR2VSx2R361zhXso3VQAAAAAAAAAAAAAAAAAAAAGbgnXNDiw9SPVvrwjZfd7nKfRZI2ByIAAAAEVmLAbDH7B21/T6Ndma+tB+Kfw3dDMd21TcjSpNwc+9h3OnannHhKu01sycdddO9dBQusROsavA+gAAAAATWTcKoY1mOlYXc9ISbctHo2oxb2V+On5mWxbiu5FMq7auXXi4ld2iN8afedHf7O1oWVtG2tKKhCK0UUtyLymmKY0hy67dru1zXXOsz4v2PrGAAAEJnbsldcKRhyOyqWOyO/WucK9lG6qAAAAAAAAAAAAAAAAAAAAAzcE65ocWHqR6t9eEbL7vc5T6LJGwORAAAAAiM23FzbZcrysqM51HDZhGEW5ay5uqS8NdfcYr8zFudOKfsy3RXl0RcmIp11nXdG7f8Afg4vbZJzLcx1p4TNfvOMflJoqYxrs/2uhXNt4Fvjdj5az6RKXtuS7H6ujrVKMPHWbb+UWvmZYwbk8dEC57UYVPViqfl+8wmLbkkfTdYx7o0/6uX9DLGB51IFz2t/wtfWf+vyj86ZAtcAwT9oWl5OTjJKSnpvTem7RbnqY7+JFujpRKVsnb9zMyPc10RGuumnwStlyV2VfDqdSriM1UlFOWiTjq1rol06e8y04NM0xOu9Cu+1V2i7VTFuOjE7uOrEuuSW6iv+0xaEn3KUHH5pyPE4E+FTPb9rbc9e1Mcp1/EIe75NMx0FrSpU6n7lRfq2TFVhXY+Kfa9pcGvjM084/bVi2GAZkwHFqV9LCKr9nNSexHa1Se9c3XpWqPNNq7bqiro8Ga9n4OZYrtRdp/VExvnTlx0d3i1JaounM5jR6AAAAITO3ZK64UjDkdlUsdkd+tc4V7KN1UAAAAAAAAAAAAAAAAAAAABm4J1zQ4sPUj1b68I2X3e5yn0WSNgciAAAAAAAAAGm8rM1HKDXjUgvzf8AQiZvZNg9madc6PhEtnwmW3hVGfjTg/5USaOrCmyo0vVx8Z9WWemAAAAAAAAAhM7dkrrhSMOR2VSx2R361zhXso3VQAAAAAAAAAAAAAAAAAAAAGbgnXNDiw9SPVvrwjZfd7nKfRZI2ByIAAAAAAAAAaJyxz2csU4+NePoqELO7OObZvZWNcyqf9Z9YbXl2W1l+2l40KfoiSbXUp5Qo86NMq7H+1XqkDIigAAAAAAAEJnbsldcKRhyOyqWOyO/WucK9lG6qAAAAAAAAAAAAAAAAAAAAAzcE65ocWHqR6t9eEbL7vc5T6LJGwORAAAAAAAAADn/ACzS0wGjDxra/CEv+SDn9SObafZSP+TXP+v5hteVHrle1/09P0RJNns6eUKPaXfLv/1V6ylTKhAAAAAAAAEJnbsldcKRhyOyqWOyO/WucK9lG6qAAAAAAAAAAAAAAAAAAAAAzcE65ocWHqR6t9eEbL7vc5T6LJGwORAAAAAAAAADU+ULLd9mWzpULCpTjsTcnttru0WmkX5kXJs1XYiKV5sPaVnBuV13YmdY03afmYT2BWdTD8Fo2Vdpyp04wbXRqkk9Ny3Ge3TNNERPgrMy9TeyK7lPCqZn6yzj2jAAAAAAAAEJnbsldcKRhyOyqWOyO/WucK9lG6qAAAAAAAAAAAAAAAAAAAAAzcE65ocWHqR6t9eEbL7vc5T6LJGwORAAAAAAAAAAAAAAAAAAAAAITO3ZK64UjDkdlUsdkd+tc4V7KN1UAAAAAAAAAAP/2Q=="/>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27" name="Snip Diagonal Corner Rectangle 15"/>
          <p:cNvSpPr>
            <a:spLocks noChangeArrowheads="1"/>
          </p:cNvSpPr>
          <p:nvPr/>
        </p:nvSpPr>
        <p:spPr bwMode="auto">
          <a:xfrm>
            <a:off x="154576" y="2807913"/>
            <a:ext cx="2055812" cy="287337"/>
          </a:xfrm>
          <a:custGeom>
            <a:avLst/>
            <a:gdLst>
              <a:gd name="T0" fmla="*/ 2055812 w 2055812"/>
              <a:gd name="T1" fmla="*/ 143669 h 252947"/>
              <a:gd name="T2" fmla="*/ 1027906 w 2055812"/>
              <a:gd name="T3" fmla="*/ 287337 h 252947"/>
              <a:gd name="T4" fmla="*/ 0 w 2055812"/>
              <a:gd name="T5" fmla="*/ 143669 h 252947"/>
              <a:gd name="T6" fmla="*/ 1027906 w 2055812"/>
              <a:gd name="T7" fmla="*/ 0 h 252947"/>
              <a:gd name="T8" fmla="*/ 0 60000 65536"/>
              <a:gd name="T9" fmla="*/ 5898240 60000 65536"/>
              <a:gd name="T10" fmla="*/ 11796480 60000 65536"/>
              <a:gd name="T11" fmla="*/ 17694720 60000 65536"/>
              <a:gd name="T12" fmla="*/ 21079 w 2055812"/>
              <a:gd name="T13" fmla="*/ 21079 h 252947"/>
              <a:gd name="T14" fmla="*/ 2034733 w 2055812"/>
              <a:gd name="T15" fmla="*/ 231868 h 252947"/>
            </a:gdLst>
            <a:ahLst/>
            <a:cxnLst>
              <a:cxn ang="T8">
                <a:pos x="T0" y="T1"/>
              </a:cxn>
              <a:cxn ang="T9">
                <a:pos x="T2" y="T3"/>
              </a:cxn>
              <a:cxn ang="T10">
                <a:pos x="T4" y="T5"/>
              </a:cxn>
              <a:cxn ang="T11">
                <a:pos x="T6" y="T7"/>
              </a:cxn>
            </a:cxnLst>
            <a:rect l="T12" t="T13" r="T14" b="T15"/>
            <a:pathLst>
              <a:path w="2055812" h="252947">
                <a:moveTo>
                  <a:pt x="0" y="0"/>
                </a:moveTo>
                <a:lnTo>
                  <a:pt x="2013653" y="0"/>
                </a:lnTo>
                <a:lnTo>
                  <a:pt x="2055812" y="42159"/>
                </a:lnTo>
                <a:lnTo>
                  <a:pt x="2055812" y="252947"/>
                </a:lnTo>
                <a:lnTo>
                  <a:pt x="42159" y="252947"/>
                </a:lnTo>
                <a:lnTo>
                  <a:pt x="0" y="210788"/>
                </a:lnTo>
                <a:lnTo>
                  <a:pt x="0" y="0"/>
                </a:lnTo>
                <a:close/>
              </a:path>
            </a:pathLst>
          </a:custGeom>
          <a:solidFill>
            <a:srgbClr val="008000"/>
          </a:solidFill>
          <a:ln>
            <a:noFill/>
          </a:ln>
          <a:effectLst>
            <a:outerShdw blurRad="63500" dist="23000" dir="5400000" rotWithShape="0">
              <a:srgbClr val="000000">
                <a:alpha val="34998"/>
              </a:srgbClr>
            </a:outerShdw>
          </a:effectLst>
          <a:extLst>
            <a:ext uri="{91240B29-F687-4F45-9708-019B960494DF}">
              <a14:hiddenLine xmlns:a14="http://schemas.microsoft.com/office/drawing/2010/main" w="9525">
                <a:solidFill>
                  <a:srgbClr val="000000"/>
                </a:solidFill>
                <a:miter lim="800000"/>
                <a:headEnd/>
                <a:tailEnd/>
              </a14:hiddenLine>
            </a:ext>
          </a:extLst>
        </p:spPr>
        <p:txBody>
          <a:bodyPr tIns="0" anchor="ctr"/>
          <a:lstStyle/>
          <a:p>
            <a:pPr algn="ctr" defTabSz="457200" fontAlgn="auto">
              <a:spcBef>
                <a:spcPts val="0"/>
              </a:spcBef>
              <a:spcAft>
                <a:spcPts val="0"/>
              </a:spcAft>
              <a:defRPr/>
            </a:pPr>
            <a:r>
              <a:rPr lang="en-GB" sz="1200" b="1" dirty="0">
                <a:solidFill>
                  <a:schemeClr val="lt1"/>
                </a:solidFill>
                <a:latin typeface="Tahoma" panose="020B0604030504040204" pitchFamily="34" charset="0"/>
                <a:ea typeface="Tahoma" panose="020B0604030504040204" pitchFamily="34" charset="0"/>
                <a:cs typeface="Tahoma" panose="020B0604030504040204" pitchFamily="34" charset="0"/>
              </a:rPr>
              <a:t>Physical Development</a:t>
            </a:r>
          </a:p>
        </p:txBody>
      </p:sp>
      <p:sp>
        <p:nvSpPr>
          <p:cNvPr id="28" name="Rectangle 27"/>
          <p:cNvSpPr/>
          <p:nvPr/>
        </p:nvSpPr>
        <p:spPr>
          <a:xfrm>
            <a:off x="179512" y="3095250"/>
            <a:ext cx="2057400" cy="1538483"/>
          </a:xfrm>
          <a:prstGeom prst="rect">
            <a:avLst/>
          </a:prstGeom>
          <a:solidFill>
            <a:schemeClr val="accent4">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lvl="0" algn="ctr" defTabSz="457200" fontAlgn="base">
              <a:spcBef>
                <a:spcPct val="0"/>
              </a:spcBef>
              <a:spcAft>
                <a:spcPct val="0"/>
              </a:spcAft>
              <a:defRPr/>
            </a:pPr>
            <a:endParaRPr lang="en-GB" sz="1000" dirty="0">
              <a:solidFill>
                <a:srgbClr val="000000"/>
              </a:solidFill>
              <a:latin typeface="Calibri" pitchFamily="34" charset="0"/>
            </a:endParaRPr>
          </a:p>
        </p:txBody>
      </p:sp>
      <p:sp>
        <p:nvSpPr>
          <p:cNvPr id="29" name="Snip Diagonal Corner Rectangle 21"/>
          <p:cNvSpPr>
            <a:spLocks noChangeArrowheads="1"/>
          </p:cNvSpPr>
          <p:nvPr/>
        </p:nvSpPr>
        <p:spPr bwMode="auto">
          <a:xfrm>
            <a:off x="6876256" y="2898365"/>
            <a:ext cx="2055812" cy="324421"/>
          </a:xfrm>
          <a:custGeom>
            <a:avLst/>
            <a:gdLst>
              <a:gd name="T0" fmla="*/ 2055812 w 2055812"/>
              <a:gd name="T1" fmla="*/ 126207 h 252947"/>
              <a:gd name="T2" fmla="*/ 1027906 w 2055812"/>
              <a:gd name="T3" fmla="*/ 252413 h 252947"/>
              <a:gd name="T4" fmla="*/ 0 w 2055812"/>
              <a:gd name="T5" fmla="*/ 126207 h 252947"/>
              <a:gd name="T6" fmla="*/ 1027906 w 2055812"/>
              <a:gd name="T7" fmla="*/ 0 h 252947"/>
              <a:gd name="T8" fmla="*/ 0 60000 65536"/>
              <a:gd name="T9" fmla="*/ 5898240 60000 65536"/>
              <a:gd name="T10" fmla="*/ 11796480 60000 65536"/>
              <a:gd name="T11" fmla="*/ 17694720 60000 65536"/>
              <a:gd name="T12" fmla="*/ 21079 w 2055812"/>
              <a:gd name="T13" fmla="*/ 21078 h 252947"/>
              <a:gd name="T14" fmla="*/ 2034733 w 2055812"/>
              <a:gd name="T15" fmla="*/ 231869 h 252947"/>
            </a:gdLst>
            <a:ahLst/>
            <a:cxnLst>
              <a:cxn ang="T8">
                <a:pos x="T0" y="T1"/>
              </a:cxn>
              <a:cxn ang="T9">
                <a:pos x="T2" y="T3"/>
              </a:cxn>
              <a:cxn ang="T10">
                <a:pos x="T4" y="T5"/>
              </a:cxn>
              <a:cxn ang="T11">
                <a:pos x="T6" y="T7"/>
              </a:cxn>
            </a:cxnLst>
            <a:rect l="T12" t="T13" r="T14" b="T15"/>
            <a:pathLst>
              <a:path w="2055812" h="252947">
                <a:moveTo>
                  <a:pt x="0" y="0"/>
                </a:moveTo>
                <a:lnTo>
                  <a:pt x="2013653" y="0"/>
                </a:lnTo>
                <a:lnTo>
                  <a:pt x="2055812" y="42159"/>
                </a:lnTo>
                <a:lnTo>
                  <a:pt x="2055812" y="252947"/>
                </a:lnTo>
                <a:lnTo>
                  <a:pt x="42159" y="252947"/>
                </a:lnTo>
                <a:lnTo>
                  <a:pt x="0" y="210788"/>
                </a:lnTo>
                <a:lnTo>
                  <a:pt x="0" y="0"/>
                </a:lnTo>
                <a:close/>
              </a:path>
            </a:pathLst>
          </a:custGeom>
          <a:solidFill>
            <a:srgbClr val="A237FF"/>
          </a:solidFill>
          <a:ln>
            <a:noFill/>
          </a:ln>
          <a:effectLst>
            <a:outerShdw blurRad="63500" dist="23000" dir="5400000" rotWithShape="0">
              <a:srgbClr val="000000">
                <a:alpha val="34998"/>
              </a:srgbClr>
            </a:outerShdw>
          </a:effectLst>
          <a:extLst/>
        </p:spPr>
        <p:txBody>
          <a:bodyPr tIns="0" anchor="ctr"/>
          <a:lstStyle/>
          <a:p>
            <a:pPr algn="ctr" defTabSz="457200" fontAlgn="auto">
              <a:spcBef>
                <a:spcPts val="0"/>
              </a:spcBef>
              <a:spcAft>
                <a:spcPts val="0"/>
              </a:spcAft>
              <a:defRPr/>
            </a:pPr>
            <a:r>
              <a:rPr lang="en-GB" sz="1200" b="1" dirty="0">
                <a:solidFill>
                  <a:schemeClr val="lt1"/>
                </a:solidFill>
                <a:latin typeface="Tahoma" panose="020B0604030504040204" pitchFamily="34" charset="0"/>
                <a:ea typeface="Tahoma" panose="020B0604030504040204" pitchFamily="34" charset="0"/>
                <a:cs typeface="Tahoma" panose="020B0604030504040204" pitchFamily="34" charset="0"/>
              </a:rPr>
              <a:t>Reading</a:t>
            </a:r>
          </a:p>
        </p:txBody>
      </p:sp>
      <p:sp>
        <p:nvSpPr>
          <p:cNvPr id="30" name="Rectangle 29"/>
          <p:cNvSpPr/>
          <p:nvPr/>
        </p:nvSpPr>
        <p:spPr>
          <a:xfrm>
            <a:off x="6875462" y="3184492"/>
            <a:ext cx="2057400" cy="1495424"/>
          </a:xfrm>
          <a:prstGeom prst="rect">
            <a:avLst/>
          </a:prstGeom>
          <a:solidFill>
            <a:schemeClr val="accent4">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pPr algn="ctr" defTabSz="457200">
              <a:defRPr/>
            </a:pPr>
            <a:endParaRPr lang="en-GB" sz="800" dirty="0">
              <a:solidFill>
                <a:srgbClr val="FFFFFF"/>
              </a:solidFill>
              <a:latin typeface="Calibri" pitchFamily="34" charset="0"/>
              <a:ea typeface="ＭＳ Ｐゴシック" pitchFamily="34" charset="-128"/>
            </a:endParaRPr>
          </a:p>
        </p:txBody>
      </p:sp>
      <p:sp>
        <p:nvSpPr>
          <p:cNvPr id="23" name="TextBox 22">
            <a:extLst>
              <a:ext uri="{FF2B5EF4-FFF2-40B4-BE49-F238E27FC236}">
                <a16:creationId xmlns:a16="http://schemas.microsoft.com/office/drawing/2014/main" id="{1CAAA402-027F-4BA5-8526-04932862981E}"/>
              </a:ext>
            </a:extLst>
          </p:cNvPr>
          <p:cNvSpPr txBox="1"/>
          <p:nvPr/>
        </p:nvSpPr>
        <p:spPr>
          <a:xfrm>
            <a:off x="2698453" y="4413413"/>
            <a:ext cx="3960440" cy="461665"/>
          </a:xfrm>
          <a:prstGeom prst="rect">
            <a:avLst/>
          </a:prstGeom>
          <a:noFill/>
        </p:spPr>
        <p:txBody>
          <a:bodyPr wrap="square" rtlCol="0">
            <a:spAutoFit/>
          </a:bodyPr>
          <a:lstStyle/>
          <a:p>
            <a:pPr algn="ctr"/>
            <a:r>
              <a:rPr lang="en-GB" sz="1200" b="1" dirty="0">
                <a:latin typeface="Tahoma" panose="020B0604030504040204" pitchFamily="34" charset="0"/>
                <a:ea typeface="Tahoma" panose="020B0604030504040204" pitchFamily="34" charset="0"/>
                <a:cs typeface="Tahoma" panose="020B0604030504040204" pitchFamily="34" charset="0"/>
              </a:rPr>
              <a:t>We can light up the World in many ways. We will look at different celebrations across the World. </a:t>
            </a:r>
          </a:p>
        </p:txBody>
      </p:sp>
      <p:sp>
        <p:nvSpPr>
          <p:cNvPr id="24" name="TextBox 23">
            <a:extLst>
              <a:ext uri="{FF2B5EF4-FFF2-40B4-BE49-F238E27FC236}">
                <a16:creationId xmlns:a16="http://schemas.microsoft.com/office/drawing/2014/main" id="{973CE70C-483F-42B4-99DD-6751727F154C}"/>
              </a:ext>
            </a:extLst>
          </p:cNvPr>
          <p:cNvSpPr txBox="1"/>
          <p:nvPr/>
        </p:nvSpPr>
        <p:spPr>
          <a:xfrm>
            <a:off x="2494445" y="5260390"/>
            <a:ext cx="2045135" cy="1477328"/>
          </a:xfrm>
          <a:prstGeom prst="rect">
            <a:avLst/>
          </a:prstGeom>
          <a:noFill/>
        </p:spPr>
        <p:txBody>
          <a:bodyPr wrap="square" rtlCol="0">
            <a:spAutoFit/>
          </a:bodyPr>
          <a:lstStyle/>
          <a:p>
            <a:r>
              <a:rPr lang="en-GB" sz="1000" dirty="0">
                <a:latin typeface="Tahoma" panose="020B0604030504040204" pitchFamily="34" charset="0"/>
                <a:ea typeface="Tahoma" panose="020B0604030504040204" pitchFamily="34" charset="0"/>
                <a:cs typeface="Tahoma" panose="020B0604030504040204" pitchFamily="34" charset="0"/>
              </a:rPr>
              <a:t>Children will create artwork using a range of media from collage, clay, paint. They will produce firework/poppy prints, Diva lamps and Advent wreaths. Children will learn to sing a range of traditional songs to perform at the annual Christmas singalong. </a:t>
            </a:r>
          </a:p>
        </p:txBody>
      </p:sp>
      <p:sp>
        <p:nvSpPr>
          <p:cNvPr id="25" name="TextBox 24">
            <a:extLst>
              <a:ext uri="{FF2B5EF4-FFF2-40B4-BE49-F238E27FC236}">
                <a16:creationId xmlns:a16="http://schemas.microsoft.com/office/drawing/2014/main" id="{6C5E8B96-3E43-4DCD-9A5F-01D2E6B2DB07}"/>
              </a:ext>
            </a:extLst>
          </p:cNvPr>
          <p:cNvSpPr txBox="1"/>
          <p:nvPr/>
        </p:nvSpPr>
        <p:spPr>
          <a:xfrm>
            <a:off x="4788024" y="5274854"/>
            <a:ext cx="1870869" cy="1477328"/>
          </a:xfrm>
          <a:prstGeom prst="rect">
            <a:avLst/>
          </a:prstGeom>
          <a:noFill/>
        </p:spPr>
        <p:txBody>
          <a:bodyPr wrap="square" rtlCol="0">
            <a:spAutoFit/>
          </a:bodyPr>
          <a:lstStyle/>
          <a:p>
            <a:r>
              <a:rPr lang="en-GB" sz="1000" dirty="0">
                <a:latin typeface="Tahoma" panose="020B0604030504040204" pitchFamily="34" charset="0"/>
                <a:ea typeface="Tahoma" panose="020B0604030504040204" pitchFamily="34" charset="0"/>
                <a:cs typeface="Tahoma" panose="020B0604030504040204" pitchFamily="34" charset="0"/>
              </a:rPr>
              <a:t>Children will learn about special celebrations from around the world across different faiths. These include Eid, Diwali, Vaisakhi, Christmas, Advent &amp; Hanukkah. They will learn about why and how each one is celebrated. </a:t>
            </a:r>
          </a:p>
        </p:txBody>
      </p:sp>
      <p:sp>
        <p:nvSpPr>
          <p:cNvPr id="26" name="TextBox 25">
            <a:extLst>
              <a:ext uri="{FF2B5EF4-FFF2-40B4-BE49-F238E27FC236}">
                <a16:creationId xmlns:a16="http://schemas.microsoft.com/office/drawing/2014/main" id="{71134DF6-931D-469B-ABA7-EA27A2F311CA}"/>
              </a:ext>
            </a:extLst>
          </p:cNvPr>
          <p:cNvSpPr txBox="1"/>
          <p:nvPr/>
        </p:nvSpPr>
        <p:spPr>
          <a:xfrm>
            <a:off x="179512" y="5112204"/>
            <a:ext cx="1997075" cy="246221"/>
          </a:xfrm>
          <a:prstGeom prst="rect">
            <a:avLst/>
          </a:prstGeom>
          <a:noFill/>
        </p:spPr>
        <p:txBody>
          <a:bodyPr wrap="square" rtlCol="0">
            <a:spAutoFit/>
          </a:bodyPr>
          <a:lstStyle/>
          <a:p>
            <a:endParaRPr lang="en-GB" sz="1000" dirty="0"/>
          </a:p>
        </p:txBody>
      </p:sp>
      <p:sp>
        <p:nvSpPr>
          <p:cNvPr id="30721" name="TextBox 30720">
            <a:extLst>
              <a:ext uri="{FF2B5EF4-FFF2-40B4-BE49-F238E27FC236}">
                <a16:creationId xmlns:a16="http://schemas.microsoft.com/office/drawing/2014/main" id="{54DD9BEE-0077-4421-A3C1-DEBCCFF4D850}"/>
              </a:ext>
            </a:extLst>
          </p:cNvPr>
          <p:cNvSpPr txBox="1"/>
          <p:nvPr/>
        </p:nvSpPr>
        <p:spPr>
          <a:xfrm>
            <a:off x="210344" y="3039907"/>
            <a:ext cx="1966243" cy="1554272"/>
          </a:xfrm>
          <a:prstGeom prst="rect">
            <a:avLst/>
          </a:prstGeom>
          <a:noFill/>
        </p:spPr>
        <p:txBody>
          <a:bodyPr wrap="square" rtlCol="0">
            <a:spAutoFit/>
          </a:bodyPr>
          <a:lstStyle/>
          <a:p>
            <a:pPr lvl="0"/>
            <a:r>
              <a:rPr lang="en-GB" sz="950" dirty="0">
                <a:solidFill>
                  <a:prstClr val="black"/>
                </a:solidFill>
                <a:latin typeface="Tahoma" panose="020B0604030504040204" pitchFamily="34" charset="0"/>
                <a:ea typeface="Tahoma" panose="020B0604030504040204" pitchFamily="34" charset="0"/>
                <a:cs typeface="Tahoma" panose="020B0604030504040204" pitchFamily="34" charset="0"/>
              </a:rPr>
              <a:t>Children will create a dance piece based on fireworks using scarves and streamers. They will explore different speeds and directions. Children will start to develop their catching and throwing techniques using a range of different balls. They will also learn how to dribble a ball and shoot into a goal. </a:t>
            </a:r>
          </a:p>
        </p:txBody>
      </p:sp>
      <p:sp>
        <p:nvSpPr>
          <p:cNvPr id="30726" name="TextBox 30725">
            <a:extLst>
              <a:ext uri="{FF2B5EF4-FFF2-40B4-BE49-F238E27FC236}">
                <a16:creationId xmlns:a16="http://schemas.microsoft.com/office/drawing/2014/main" id="{9F70A947-F411-49F6-A6C5-A4C203694D3D}"/>
              </a:ext>
            </a:extLst>
          </p:cNvPr>
          <p:cNvSpPr txBox="1"/>
          <p:nvPr/>
        </p:nvSpPr>
        <p:spPr>
          <a:xfrm>
            <a:off x="6917231" y="3194113"/>
            <a:ext cx="1960314" cy="1477328"/>
          </a:xfrm>
          <a:prstGeom prst="rect">
            <a:avLst/>
          </a:prstGeom>
          <a:noFill/>
        </p:spPr>
        <p:txBody>
          <a:bodyPr wrap="square" rtlCol="0">
            <a:spAutoFit/>
          </a:bodyPr>
          <a:lstStyle/>
          <a:p>
            <a:r>
              <a:rPr lang="en-GB" sz="1000" dirty="0">
                <a:latin typeface="Tahoma" panose="020B0604030504040204" pitchFamily="34" charset="0"/>
                <a:ea typeface="Tahoma" panose="020B0604030504040204" pitchFamily="34" charset="0"/>
                <a:cs typeface="Tahoma" panose="020B0604030504040204" pitchFamily="34" charset="0"/>
              </a:rPr>
              <a:t>Children will learn the appropriate sounds from Read, Write Inc based on their level of need. </a:t>
            </a:r>
          </a:p>
          <a:p>
            <a:r>
              <a:rPr lang="en-GB" sz="1000" dirty="0">
                <a:latin typeface="Tahoma" panose="020B0604030504040204" pitchFamily="34" charset="0"/>
                <a:ea typeface="Tahoma" panose="020B0604030504040204" pitchFamily="34" charset="0"/>
                <a:cs typeface="Tahoma" panose="020B0604030504040204" pitchFamily="34" charset="0"/>
              </a:rPr>
              <a:t>Children will look at </a:t>
            </a:r>
            <a:r>
              <a:rPr lang="en-GB" sz="1000" dirty="0" err="1">
                <a:latin typeface="Tahoma" panose="020B0604030504040204" pitchFamily="34" charset="0"/>
                <a:ea typeface="Tahoma" panose="020B0604030504040204" pitchFamily="34" charset="0"/>
                <a:cs typeface="Tahoma" panose="020B0604030504040204" pitchFamily="34" charset="0"/>
              </a:rPr>
              <a:t>at</a:t>
            </a:r>
            <a:r>
              <a:rPr lang="en-GB" sz="1000" dirty="0">
                <a:latin typeface="Tahoma" panose="020B0604030504040204" pitchFamily="34" charset="0"/>
                <a:ea typeface="Tahoma" panose="020B0604030504040204" pitchFamily="34" charset="0"/>
                <a:cs typeface="Tahoma" panose="020B0604030504040204" pitchFamily="34" charset="0"/>
              </a:rPr>
              <a:t> range of wider texts linked to our stories of the week with a focus on key vocabulary and blending to read words with taught GPC’s.</a:t>
            </a:r>
          </a:p>
        </p:txBody>
      </p:sp>
      <p:sp>
        <p:nvSpPr>
          <p:cNvPr id="30729" name="TextBox 30728">
            <a:extLst>
              <a:ext uri="{FF2B5EF4-FFF2-40B4-BE49-F238E27FC236}">
                <a16:creationId xmlns:a16="http://schemas.microsoft.com/office/drawing/2014/main" id="{D67966F9-AB68-47B7-A686-EED75C1C8AFD}"/>
              </a:ext>
            </a:extLst>
          </p:cNvPr>
          <p:cNvSpPr txBox="1"/>
          <p:nvPr/>
        </p:nvSpPr>
        <p:spPr>
          <a:xfrm>
            <a:off x="215515" y="1152303"/>
            <a:ext cx="1925067" cy="1477328"/>
          </a:xfrm>
          <a:prstGeom prst="rect">
            <a:avLst/>
          </a:prstGeom>
          <a:noFill/>
        </p:spPr>
        <p:txBody>
          <a:bodyPr wrap="square" rtlCol="0">
            <a:spAutoFit/>
          </a:bodyPr>
          <a:lstStyle/>
          <a:p>
            <a:r>
              <a:rPr lang="en-GB" sz="1000" dirty="0">
                <a:latin typeface="Tahoma" panose="020B0604030504040204" pitchFamily="34" charset="0"/>
                <a:ea typeface="Tahoma" panose="020B0604030504040204" pitchFamily="34" charset="0"/>
                <a:cs typeface="Tahoma" panose="020B0604030504040204" pitchFamily="34" charset="0"/>
              </a:rPr>
              <a:t>Children will talk about their families. They will listen to each other and share their own experiences. They will ask questions of each other to find out more information. Children will use vocabulary from their PSED lessons in their discussions. </a:t>
            </a:r>
          </a:p>
        </p:txBody>
      </p:sp>
      <p:sp>
        <p:nvSpPr>
          <p:cNvPr id="30730" name="TextBox 30729">
            <a:extLst>
              <a:ext uri="{FF2B5EF4-FFF2-40B4-BE49-F238E27FC236}">
                <a16:creationId xmlns:a16="http://schemas.microsoft.com/office/drawing/2014/main" id="{F0754467-6125-4FB9-ACFA-6F13A9D7C568}"/>
              </a:ext>
            </a:extLst>
          </p:cNvPr>
          <p:cNvSpPr txBox="1"/>
          <p:nvPr/>
        </p:nvSpPr>
        <p:spPr>
          <a:xfrm>
            <a:off x="6937767" y="5110152"/>
            <a:ext cx="1945175" cy="1631216"/>
          </a:xfrm>
          <a:prstGeom prst="rect">
            <a:avLst/>
          </a:prstGeom>
          <a:noFill/>
        </p:spPr>
        <p:txBody>
          <a:bodyPr wrap="square" rtlCol="0">
            <a:spAutoFit/>
          </a:bodyPr>
          <a:lstStyle/>
          <a:p>
            <a:r>
              <a:rPr lang="en-GB" sz="1000" dirty="0">
                <a:latin typeface="Tahoma" panose="020B0604030504040204" pitchFamily="34" charset="0"/>
                <a:ea typeface="Tahoma" panose="020B0604030504040204" pitchFamily="34" charset="0"/>
                <a:cs typeface="Tahoma" panose="020B0604030504040204" pitchFamily="34" charset="0"/>
              </a:rPr>
              <a:t>Children will start to write the all letters of the alphabet accurately. They will write simple words and then build these into writing a sentence. Children will start to write  plans for their own recount of a familiar text and learn how to write for a purpose in the form of a poster.</a:t>
            </a:r>
          </a:p>
        </p:txBody>
      </p:sp>
      <p:sp>
        <p:nvSpPr>
          <p:cNvPr id="30731" name="TextBox 30730">
            <a:extLst>
              <a:ext uri="{FF2B5EF4-FFF2-40B4-BE49-F238E27FC236}">
                <a16:creationId xmlns:a16="http://schemas.microsoft.com/office/drawing/2014/main" id="{840139DD-361A-4A7C-8E6D-C08C5EEDCFA7}"/>
              </a:ext>
            </a:extLst>
          </p:cNvPr>
          <p:cNvSpPr txBox="1"/>
          <p:nvPr/>
        </p:nvSpPr>
        <p:spPr>
          <a:xfrm>
            <a:off x="6996164" y="934855"/>
            <a:ext cx="1921442" cy="1938992"/>
          </a:xfrm>
          <a:prstGeom prst="rect">
            <a:avLst/>
          </a:prstGeom>
          <a:noFill/>
        </p:spPr>
        <p:txBody>
          <a:bodyPr wrap="square" rtlCol="0">
            <a:spAutoFit/>
          </a:bodyPr>
          <a:lstStyle/>
          <a:p>
            <a:r>
              <a:rPr lang="en-GB" sz="1000" dirty="0">
                <a:latin typeface="Tahoma" panose="020B0604030504040204" pitchFamily="34" charset="0"/>
                <a:ea typeface="Tahoma" panose="020B0604030504040204" pitchFamily="34" charset="0"/>
                <a:cs typeface="Tahoma" panose="020B0604030504040204" pitchFamily="34" charset="0"/>
              </a:rPr>
              <a:t>Children will accurately use and understand the numbers 1-10. They will group objects and understand the terms more and fewer. Children will then develop their subitising and ordinality skills further. Children will start to learn the different shapes and identify these in the environment. They will learn and use positional language. </a:t>
            </a:r>
          </a:p>
        </p:txBody>
      </p:sp>
      <p:sp>
        <p:nvSpPr>
          <p:cNvPr id="30733" name="TextBox 30732">
            <a:extLst>
              <a:ext uri="{FF2B5EF4-FFF2-40B4-BE49-F238E27FC236}">
                <a16:creationId xmlns:a16="http://schemas.microsoft.com/office/drawing/2014/main" id="{093D0EAA-75B2-44D1-9E74-B644A8F8736A}"/>
              </a:ext>
            </a:extLst>
          </p:cNvPr>
          <p:cNvSpPr txBox="1"/>
          <p:nvPr/>
        </p:nvSpPr>
        <p:spPr>
          <a:xfrm>
            <a:off x="210344" y="5203491"/>
            <a:ext cx="1966243" cy="1477328"/>
          </a:xfrm>
          <a:prstGeom prst="rect">
            <a:avLst/>
          </a:prstGeom>
          <a:noFill/>
        </p:spPr>
        <p:txBody>
          <a:bodyPr wrap="square" rtlCol="0">
            <a:spAutoFit/>
          </a:bodyPr>
          <a:lstStyle/>
          <a:p>
            <a:r>
              <a:rPr lang="en-GB" sz="1000" dirty="0">
                <a:latin typeface="Tahoma" panose="020B0604030504040204" pitchFamily="34" charset="0"/>
                <a:ea typeface="Tahoma" panose="020B0604030504040204" pitchFamily="34" charset="0"/>
                <a:cs typeface="Tahoma" panose="020B0604030504040204" pitchFamily="34" charset="0"/>
              </a:rPr>
              <a:t>Children will look at celebrating difference and talk about their likes and dislikes. Children will look at how families can be different, yet all important. Children will explore being respectful and sensitive to others and learn how to cooperate with others. </a:t>
            </a:r>
          </a:p>
        </p:txBody>
      </p:sp>
      <p:pic>
        <p:nvPicPr>
          <p:cNvPr id="6" name="Picture 5">
            <a:extLst>
              <a:ext uri="{FF2B5EF4-FFF2-40B4-BE49-F238E27FC236}">
                <a16:creationId xmlns:a16="http://schemas.microsoft.com/office/drawing/2014/main" id="{CE1726FB-6302-4018-A75D-5648CEB07909}"/>
              </a:ext>
            </a:extLst>
          </p:cNvPr>
          <p:cNvPicPr>
            <a:picLocks noChangeAspect="1"/>
          </p:cNvPicPr>
          <p:nvPr/>
        </p:nvPicPr>
        <p:blipFill>
          <a:blip r:embed="rId2"/>
          <a:stretch>
            <a:fillRect/>
          </a:stretch>
        </p:blipFill>
        <p:spPr>
          <a:xfrm>
            <a:off x="3203848" y="1556766"/>
            <a:ext cx="2719923" cy="2719923"/>
          </a:xfrm>
          <a:prstGeom prst="rect">
            <a:avLst/>
          </a:prstGeom>
        </p:spPr>
      </p:pic>
    </p:spTree>
    <p:extLst>
      <p:ext uri="{BB962C8B-B14F-4D97-AF65-F5344CB8AC3E}">
        <p14:creationId xmlns:p14="http://schemas.microsoft.com/office/powerpoint/2010/main" val="34351294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374</TotalTime>
  <Words>457</Words>
  <Application>Microsoft Office PowerPoint</Application>
  <PresentationFormat>On-screen Show (4:3)</PresentationFormat>
  <Paragraphs>29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MS PGothic</vt:lpstr>
      <vt:lpstr>MS PGothic</vt:lpstr>
      <vt:lpstr>Arial</vt:lpstr>
      <vt:lpstr>Calibri</vt:lpstr>
      <vt:lpstr>Tahoma</vt:lpstr>
      <vt:lpstr>Office Theme</vt:lpstr>
      <vt:lpstr>PowerPoint Presentation</vt:lpstr>
    </vt:vector>
  </TitlesOfParts>
  <Company>Your Company Name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Steve Torrie</dc:creator>
  <cp:lastModifiedBy>Suzie Gell</cp:lastModifiedBy>
  <cp:revision>30</cp:revision>
  <dcterms:created xsi:type="dcterms:W3CDTF">2014-01-12T15:09:39Z</dcterms:created>
  <dcterms:modified xsi:type="dcterms:W3CDTF">2024-10-19T17:06:42Z</dcterms:modified>
</cp:coreProperties>
</file>